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</p:sldMasterIdLst>
  <p:notesMasterIdLst>
    <p:notesMasterId r:id="rId128"/>
  </p:notesMasterIdLst>
  <p:handoutMasterIdLst>
    <p:handoutMasterId r:id="rId205"/>
  </p:handoutMasterIdLst>
  <p:sldIdLst>
    <p:sldId id="256" r:id="rId5"/>
    <p:sldId id="334" r:id="rId6"/>
    <p:sldId id="335" r:id="rId7"/>
    <p:sldId id="692" r:id="rId8"/>
    <p:sldId id="694" r:id="rId9"/>
    <p:sldId id="512" r:id="rId10"/>
    <p:sldId id="257" r:id="rId11"/>
    <p:sldId id="259" r:id="rId12"/>
    <p:sldId id="336" r:id="rId13"/>
    <p:sldId id="337" r:id="rId14"/>
    <p:sldId id="338" r:id="rId15"/>
    <p:sldId id="340" r:id="rId16"/>
    <p:sldId id="258" r:id="rId17"/>
    <p:sldId id="260" r:id="rId18"/>
    <p:sldId id="261" r:id="rId19"/>
    <p:sldId id="262" r:id="rId20"/>
    <p:sldId id="263" r:id="rId21"/>
    <p:sldId id="264" r:id="rId22"/>
    <p:sldId id="341" r:id="rId23"/>
    <p:sldId id="266" r:id="rId24"/>
    <p:sldId id="342" r:id="rId25"/>
    <p:sldId id="695" r:id="rId26"/>
    <p:sldId id="696" r:id="rId27"/>
    <p:sldId id="343" r:id="rId28"/>
    <p:sldId id="265" r:id="rId29"/>
    <p:sldId id="344" r:id="rId30"/>
    <p:sldId id="269" r:id="rId31"/>
    <p:sldId id="345" r:id="rId32"/>
    <p:sldId id="270" r:id="rId33"/>
    <p:sldId id="346" r:id="rId34"/>
    <p:sldId id="347" r:id="rId35"/>
    <p:sldId id="271" r:id="rId36"/>
    <p:sldId id="272" r:id="rId37"/>
    <p:sldId id="348" r:id="rId38"/>
    <p:sldId id="349" r:id="rId39"/>
    <p:sldId id="273" r:id="rId40"/>
    <p:sldId id="350" r:id="rId41"/>
    <p:sldId id="351" r:id="rId42"/>
    <p:sldId id="274" r:id="rId43"/>
    <p:sldId id="352" r:id="rId44"/>
    <p:sldId id="353" r:id="rId45"/>
    <p:sldId id="276" r:id="rId46"/>
    <p:sldId id="354" r:id="rId47"/>
    <p:sldId id="355" r:id="rId48"/>
    <p:sldId id="356" r:id="rId49"/>
    <p:sldId id="277" r:id="rId50"/>
    <p:sldId id="357" r:id="rId51"/>
    <p:sldId id="359" r:id="rId52"/>
    <p:sldId id="360" r:id="rId53"/>
    <p:sldId id="363" r:id="rId54"/>
    <p:sldId id="361" r:id="rId55"/>
    <p:sldId id="278" r:id="rId56"/>
    <p:sldId id="364" r:id="rId57"/>
    <p:sldId id="704" r:id="rId58"/>
    <p:sldId id="701" r:id="rId59"/>
    <p:sldId id="702" r:id="rId60"/>
    <p:sldId id="703" r:id="rId61"/>
    <p:sldId id="365" r:id="rId62"/>
    <p:sldId id="366" r:id="rId63"/>
    <p:sldId id="279" r:id="rId64"/>
    <p:sldId id="367" r:id="rId65"/>
    <p:sldId id="368" r:id="rId66"/>
    <p:sldId id="369" r:id="rId67"/>
    <p:sldId id="280" r:id="rId68"/>
    <p:sldId id="281" r:id="rId69"/>
    <p:sldId id="370" r:id="rId70"/>
    <p:sldId id="37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697" r:id="rId81"/>
    <p:sldId id="698" r:id="rId82"/>
    <p:sldId id="699" r:id="rId83"/>
    <p:sldId id="700" r:id="rId84"/>
    <p:sldId id="388" r:id="rId85"/>
    <p:sldId id="291" r:id="rId86"/>
    <p:sldId id="513" r:id="rId87"/>
    <p:sldId id="514" r:id="rId88"/>
    <p:sldId id="292" r:id="rId89"/>
    <p:sldId id="372" r:id="rId90"/>
    <p:sldId id="373" r:id="rId91"/>
    <p:sldId id="374" r:id="rId92"/>
    <p:sldId id="375" r:id="rId93"/>
    <p:sldId id="293" r:id="rId94"/>
    <p:sldId id="515" r:id="rId95"/>
    <p:sldId id="376" r:id="rId96"/>
    <p:sldId id="377" r:id="rId97"/>
    <p:sldId id="294" r:id="rId98"/>
    <p:sldId id="378" r:id="rId99"/>
    <p:sldId id="295" r:id="rId100"/>
    <p:sldId id="379" r:id="rId101"/>
    <p:sldId id="296" r:id="rId102"/>
    <p:sldId id="380" r:id="rId103"/>
    <p:sldId id="297" r:id="rId104"/>
    <p:sldId id="381" r:id="rId105"/>
    <p:sldId id="298" r:id="rId106"/>
    <p:sldId id="382" r:id="rId107"/>
    <p:sldId id="299" r:id="rId108"/>
    <p:sldId id="383" r:id="rId109"/>
    <p:sldId id="384" r:id="rId110"/>
    <p:sldId id="385" r:id="rId111"/>
    <p:sldId id="300" r:id="rId112"/>
    <p:sldId id="386" r:id="rId113"/>
    <p:sldId id="301" r:id="rId114"/>
    <p:sldId id="387" r:id="rId115"/>
    <p:sldId id="302" r:id="rId116"/>
    <p:sldId id="303" r:id="rId117"/>
    <p:sldId id="304" r:id="rId118"/>
    <p:sldId id="306" r:id="rId119"/>
    <p:sldId id="307" r:id="rId120"/>
    <p:sldId id="305" r:id="rId121"/>
    <p:sldId id="308" r:id="rId122"/>
    <p:sldId id="309" r:id="rId123"/>
    <p:sldId id="310" r:id="rId124"/>
    <p:sldId id="311" r:id="rId125"/>
    <p:sldId id="389" r:id="rId126"/>
    <p:sldId id="425" r:id="rId127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312" r:id="rId164"/>
    <p:sldId id="313" r:id="rId165"/>
    <p:sldId id="426" r:id="rId166"/>
    <p:sldId id="427" r:id="rId167"/>
    <p:sldId id="428" r:id="rId168"/>
    <p:sldId id="314" r:id="rId169"/>
    <p:sldId id="429" r:id="rId170"/>
    <p:sldId id="315" r:id="rId171"/>
    <p:sldId id="430" r:id="rId172"/>
    <p:sldId id="888" r:id="rId173"/>
    <p:sldId id="316" r:id="rId174"/>
    <p:sldId id="431" r:id="rId175"/>
    <p:sldId id="432" r:id="rId176"/>
    <p:sldId id="317" r:id="rId177"/>
    <p:sldId id="433" r:id="rId178"/>
    <p:sldId id="318" r:id="rId179"/>
    <p:sldId id="434" r:id="rId180"/>
    <p:sldId id="435" r:id="rId181"/>
    <p:sldId id="320" r:id="rId182"/>
    <p:sldId id="319" r:id="rId183"/>
    <p:sldId id="321" r:id="rId184"/>
    <p:sldId id="436" r:id="rId185"/>
    <p:sldId id="437" r:id="rId186"/>
    <p:sldId id="322" r:id="rId187"/>
    <p:sldId id="438" r:id="rId188"/>
    <p:sldId id="323" r:id="rId189"/>
    <p:sldId id="324" r:id="rId190"/>
    <p:sldId id="325" r:id="rId191"/>
    <p:sldId id="326" r:id="rId192"/>
    <p:sldId id="327" r:id="rId193"/>
    <p:sldId id="328" r:id="rId194"/>
    <p:sldId id="329" r:id="rId195"/>
    <p:sldId id="330" r:id="rId196"/>
    <p:sldId id="331" r:id="rId197"/>
    <p:sldId id="332" r:id="rId198"/>
    <p:sldId id="705" r:id="rId199"/>
    <p:sldId id="706" r:id="rId200"/>
    <p:sldId id="708" r:id="rId201"/>
    <p:sldId id="709" r:id="rId202"/>
    <p:sldId id="710" r:id="rId203"/>
    <p:sldId id="333" r:id="rId204"/>
  </p:sldIdLst>
  <p:sldSz cx="9144000" cy="5144135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A3B7056-0848-49F3-8C3A-9B34289EF9F5}">
          <p14:sldIdLst>
            <p14:sldId id="256"/>
            <p14:sldId id="334"/>
            <p14:sldId id="335"/>
            <p14:sldId id="692"/>
            <p14:sldId id="694"/>
            <p14:sldId id="512"/>
            <p14:sldId id="257"/>
            <p14:sldId id="259"/>
            <p14:sldId id="336"/>
            <p14:sldId id="337"/>
            <p14:sldId id="338"/>
            <p14:sldId id="340"/>
            <p14:sldId id="258"/>
            <p14:sldId id="260"/>
            <p14:sldId id="261"/>
            <p14:sldId id="262"/>
            <p14:sldId id="263"/>
            <p14:sldId id="264"/>
            <p14:sldId id="341"/>
            <p14:sldId id="266"/>
            <p14:sldId id="342"/>
            <p14:sldId id="695"/>
            <p14:sldId id="696"/>
            <p14:sldId id="343"/>
            <p14:sldId id="265"/>
            <p14:sldId id="344"/>
            <p14:sldId id="269"/>
            <p14:sldId id="345"/>
            <p14:sldId id="270"/>
            <p14:sldId id="346"/>
            <p14:sldId id="347"/>
            <p14:sldId id="271"/>
            <p14:sldId id="272"/>
            <p14:sldId id="348"/>
            <p14:sldId id="349"/>
            <p14:sldId id="273"/>
            <p14:sldId id="350"/>
            <p14:sldId id="351"/>
            <p14:sldId id="274"/>
            <p14:sldId id="352"/>
            <p14:sldId id="353"/>
            <p14:sldId id="276"/>
            <p14:sldId id="354"/>
            <p14:sldId id="355"/>
            <p14:sldId id="356"/>
            <p14:sldId id="277"/>
            <p14:sldId id="357"/>
            <p14:sldId id="359"/>
            <p14:sldId id="360"/>
            <p14:sldId id="363"/>
            <p14:sldId id="361"/>
            <p14:sldId id="278"/>
            <p14:sldId id="364"/>
            <p14:sldId id="704"/>
            <p14:sldId id="701"/>
            <p14:sldId id="702"/>
            <p14:sldId id="703"/>
            <p14:sldId id="365"/>
            <p14:sldId id="366"/>
            <p14:sldId id="279"/>
            <p14:sldId id="367"/>
            <p14:sldId id="368"/>
            <p14:sldId id="369"/>
            <p14:sldId id="280"/>
            <p14:sldId id="281"/>
            <p14:sldId id="370"/>
            <p14:sldId id="3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697"/>
            <p14:sldId id="698"/>
            <p14:sldId id="699"/>
            <p14:sldId id="700"/>
            <p14:sldId id="388"/>
            <p14:sldId id="291"/>
            <p14:sldId id="513"/>
            <p14:sldId id="514"/>
            <p14:sldId id="292"/>
            <p14:sldId id="372"/>
            <p14:sldId id="373"/>
            <p14:sldId id="374"/>
            <p14:sldId id="375"/>
            <p14:sldId id="293"/>
            <p14:sldId id="515"/>
            <p14:sldId id="376"/>
            <p14:sldId id="377"/>
            <p14:sldId id="294"/>
            <p14:sldId id="378"/>
            <p14:sldId id="295"/>
            <p14:sldId id="379"/>
            <p14:sldId id="296"/>
            <p14:sldId id="380"/>
            <p14:sldId id="297"/>
            <p14:sldId id="381"/>
            <p14:sldId id="298"/>
            <p14:sldId id="382"/>
            <p14:sldId id="299"/>
            <p14:sldId id="383"/>
            <p14:sldId id="384"/>
            <p14:sldId id="385"/>
            <p14:sldId id="300"/>
            <p14:sldId id="386"/>
            <p14:sldId id="301"/>
            <p14:sldId id="387"/>
            <p14:sldId id="302"/>
            <p14:sldId id="303"/>
            <p14:sldId id="304"/>
            <p14:sldId id="306"/>
            <p14:sldId id="307"/>
            <p14:sldId id="305"/>
            <p14:sldId id="308"/>
            <p14:sldId id="309"/>
            <p14:sldId id="310"/>
            <p14:sldId id="311"/>
            <p14:sldId id="389"/>
            <p14:sldId id="42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312"/>
            <p14:sldId id="313"/>
            <p14:sldId id="426"/>
            <p14:sldId id="427"/>
            <p14:sldId id="428"/>
            <p14:sldId id="314"/>
            <p14:sldId id="429"/>
            <p14:sldId id="315"/>
            <p14:sldId id="430"/>
            <p14:sldId id="888"/>
            <p14:sldId id="316"/>
            <p14:sldId id="431"/>
            <p14:sldId id="432"/>
            <p14:sldId id="317"/>
            <p14:sldId id="433"/>
            <p14:sldId id="318"/>
            <p14:sldId id="434"/>
            <p14:sldId id="435"/>
            <p14:sldId id="320"/>
            <p14:sldId id="319"/>
            <p14:sldId id="321"/>
            <p14:sldId id="436"/>
            <p14:sldId id="437"/>
            <p14:sldId id="322"/>
            <p14:sldId id="438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705"/>
            <p14:sldId id="706"/>
            <p14:sldId id="708"/>
            <p14:sldId id="709"/>
            <p14:sldId id="710"/>
            <p14:sldId id="33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42" autoAdjust="0"/>
  </p:normalViewPr>
  <p:slideViewPr>
    <p:cSldViewPr snapToGrid="0">
      <p:cViewPr>
        <p:scale>
          <a:sx n="70" d="100"/>
          <a:sy n="70" d="100"/>
        </p:scale>
        <p:origin x="-47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43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8" Type="http://schemas.openxmlformats.org/officeDocument/2006/relationships/tableStyles" Target="tableStyles.xml"/><Relationship Id="rId207" Type="http://schemas.openxmlformats.org/officeDocument/2006/relationships/viewProps" Target="viewProps.xml"/><Relationship Id="rId206" Type="http://schemas.openxmlformats.org/officeDocument/2006/relationships/presProps" Target="presProps.xml"/><Relationship Id="rId205" Type="http://schemas.openxmlformats.org/officeDocument/2006/relationships/handoutMaster" Target="handoutMasters/handoutMaster1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9" Type="http://schemas.openxmlformats.org/officeDocument/2006/relationships/slide" Target="slides/slide194.xml"/><Relationship Id="rId198" Type="http://schemas.openxmlformats.org/officeDocument/2006/relationships/slide" Target="slides/slide193.xml"/><Relationship Id="rId197" Type="http://schemas.openxmlformats.org/officeDocument/2006/relationships/slide" Target="slides/slide192.xml"/><Relationship Id="rId196" Type="http://schemas.openxmlformats.org/officeDocument/2006/relationships/slide" Target="slides/slide191.xml"/><Relationship Id="rId195" Type="http://schemas.openxmlformats.org/officeDocument/2006/relationships/slide" Target="slides/slide190.xml"/><Relationship Id="rId194" Type="http://schemas.openxmlformats.org/officeDocument/2006/relationships/slide" Target="slides/slide189.xml"/><Relationship Id="rId193" Type="http://schemas.openxmlformats.org/officeDocument/2006/relationships/slide" Target="slides/slide188.xml"/><Relationship Id="rId192" Type="http://schemas.openxmlformats.org/officeDocument/2006/relationships/slide" Target="slides/slide187.xml"/><Relationship Id="rId191" Type="http://schemas.openxmlformats.org/officeDocument/2006/relationships/slide" Target="slides/slide186.xml"/><Relationship Id="rId190" Type="http://schemas.openxmlformats.org/officeDocument/2006/relationships/slide" Target="slides/slide185.xml"/><Relationship Id="rId19" Type="http://schemas.openxmlformats.org/officeDocument/2006/relationships/slide" Target="slides/slide15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187" Type="http://schemas.openxmlformats.org/officeDocument/2006/relationships/slide" Target="slides/slide18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184" Type="http://schemas.openxmlformats.org/officeDocument/2006/relationships/slide" Target="slides/slide179.xml"/><Relationship Id="rId183" Type="http://schemas.openxmlformats.org/officeDocument/2006/relationships/slide" Target="slides/slide178.xml"/><Relationship Id="rId182" Type="http://schemas.openxmlformats.org/officeDocument/2006/relationships/slide" Target="slides/slide177.xml"/><Relationship Id="rId181" Type="http://schemas.openxmlformats.org/officeDocument/2006/relationships/slide" Target="slides/slide176.xml"/><Relationship Id="rId180" Type="http://schemas.openxmlformats.org/officeDocument/2006/relationships/slide" Target="slides/slide175.xml"/><Relationship Id="rId18" Type="http://schemas.openxmlformats.org/officeDocument/2006/relationships/slide" Target="slides/slide14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176" Type="http://schemas.openxmlformats.org/officeDocument/2006/relationships/slide" Target="slides/slide171.xml"/><Relationship Id="rId175" Type="http://schemas.openxmlformats.org/officeDocument/2006/relationships/slide" Target="slides/slide170.xml"/><Relationship Id="rId174" Type="http://schemas.openxmlformats.org/officeDocument/2006/relationships/slide" Target="slides/slide169.xml"/><Relationship Id="rId173" Type="http://schemas.openxmlformats.org/officeDocument/2006/relationships/slide" Target="slides/slide168.xml"/><Relationship Id="rId172" Type="http://schemas.openxmlformats.org/officeDocument/2006/relationships/slide" Target="slides/slide167.xml"/><Relationship Id="rId171" Type="http://schemas.openxmlformats.org/officeDocument/2006/relationships/slide" Target="slides/slide166.xml"/><Relationship Id="rId170" Type="http://schemas.openxmlformats.org/officeDocument/2006/relationships/slide" Target="slides/slide165.xml"/><Relationship Id="rId17" Type="http://schemas.openxmlformats.org/officeDocument/2006/relationships/slide" Target="slides/slide13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165" Type="http://schemas.openxmlformats.org/officeDocument/2006/relationships/slide" Target="slides/slide160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1" Type="http://schemas.openxmlformats.org/officeDocument/2006/relationships/slide" Target="slides/slide156.xml"/><Relationship Id="rId160" Type="http://schemas.openxmlformats.org/officeDocument/2006/relationships/slide" Target="slides/slide155.xml"/><Relationship Id="rId16" Type="http://schemas.openxmlformats.org/officeDocument/2006/relationships/slide" Target="slides/slide12.xml"/><Relationship Id="rId159" Type="http://schemas.openxmlformats.org/officeDocument/2006/relationships/slide" Target="slides/slide154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54" Type="http://schemas.openxmlformats.org/officeDocument/2006/relationships/slide" Target="slides/slide149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0" Type="http://schemas.openxmlformats.org/officeDocument/2006/relationships/slide" Target="slides/slide145.xml"/><Relationship Id="rId15" Type="http://schemas.openxmlformats.org/officeDocument/2006/relationships/slide" Target="slides/slide11.xml"/><Relationship Id="rId149" Type="http://schemas.openxmlformats.org/officeDocument/2006/relationships/slide" Target="slides/slide144.xml"/><Relationship Id="rId148" Type="http://schemas.openxmlformats.org/officeDocument/2006/relationships/slide" Target="slides/slide143.xml"/><Relationship Id="rId147" Type="http://schemas.openxmlformats.org/officeDocument/2006/relationships/slide" Target="slides/slide142.xml"/><Relationship Id="rId146" Type="http://schemas.openxmlformats.org/officeDocument/2006/relationships/slide" Target="slides/slide141.xml"/><Relationship Id="rId145" Type="http://schemas.openxmlformats.org/officeDocument/2006/relationships/slide" Target="slides/slide140.xml"/><Relationship Id="rId144" Type="http://schemas.openxmlformats.org/officeDocument/2006/relationships/slide" Target="slides/slide139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14" Type="http://schemas.openxmlformats.org/officeDocument/2006/relationships/slide" Target="slides/slide10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9.xml"/><Relationship Id="rId129" Type="http://schemas.openxmlformats.org/officeDocument/2006/relationships/slide" Target="slides/slide124.xml"/><Relationship Id="rId128" Type="http://schemas.openxmlformats.org/officeDocument/2006/relationships/notesMaster" Target="notesMasters/notesMaster1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5FC2D-E232-4508-B4C6-F93065634F3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97ACD-4C7E-48CA-BC0C-61DF27E46D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619DE26-40BF-4BB4-8DF1-37FC5B8BF85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DC59C6F-9F7F-4781-B1CA-3267A43978BD}" type="slidenum">
              <a:rPr lang="en-US"/>
            </a:fld>
            <a:endParaRPr lang="en-US"/>
          </a:p>
        </p:txBody>
      </p:sp>
      <p:sp>
        <p:nvSpPr>
          <p:cNvPr id="110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35EC99E-36CF-4705-9297-28D8852F3CC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83429B-DAA4-461C-AF6F-80280D5DB283}" type="slidenum">
              <a:rPr lang="en-US"/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E8B58A52-B68D-40D4-9BFC-5057E61DFE7D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18981C-462B-4DB8-B0F7-120C5A0D2A10}" type="slidenum">
              <a:rPr lang="en-US"/>
            </a:fld>
            <a:endParaRPr lang="en-US"/>
          </a:p>
        </p:txBody>
      </p:sp>
      <p:sp>
        <p:nvSpPr>
          <p:cNvPr id="112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910DF661-E1B5-4926-B78C-160365C740A8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CBE90CB-C277-48E6-90DB-DB91286DA118}" type="slidenum">
              <a:rPr lang="en-US"/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D7551555-8E05-4956-9905-2C4930A1DCBE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ECB35D5-75A4-420D-9BC7-BA2F772CB07A}" type="slidenum">
              <a:rPr lang="en-US"/>
            </a:fld>
            <a:endParaRPr lang="en-US"/>
          </a:p>
        </p:txBody>
      </p:sp>
      <p:sp>
        <p:nvSpPr>
          <p:cNvPr id="112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B73A4E4-9062-439D-AC79-1F556F39698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447128F-BFAE-4072-B684-E7D0F30DB808}" type="slidenum">
              <a:rPr lang="en-US"/>
            </a:fld>
            <a:endParaRPr lang="en-US"/>
          </a:p>
        </p:txBody>
      </p:sp>
      <p:sp>
        <p:nvSpPr>
          <p:cNvPr id="112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9E74E7CB-5C68-402A-851C-9C97124376D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F75DCB-5F10-4E4B-B927-68A20223B06F}" type="slidenum">
              <a:rPr lang="en-US"/>
            </a:fld>
            <a:endParaRPr lang="en-US"/>
          </a:p>
        </p:txBody>
      </p:sp>
      <p:sp>
        <p:nvSpPr>
          <p:cNvPr id="112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Digital Systems: Hardware Organization and Design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A598962-B154-4984-AA08-7DF7FF7B1D9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Architecture of a Respresentative 32 Bit Processor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63DF659-9B83-46BB-849D-38B4C41737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54765D58-3F32-4B08-8E82-3C73F37107D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1484738-A6F7-4726-8C2A-2AA4FA73A8F0}" type="slidenum">
              <a:rPr lang="en-US"/>
            </a:fld>
            <a:endParaRPr lang="en-US"/>
          </a:p>
        </p:txBody>
      </p:sp>
      <p:sp>
        <p:nvSpPr>
          <p:cNvPr id="112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E7533D2D-3EFB-4020-AABF-DA7309B7887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471BF97-5719-4C85-A82A-6D972BB80146}" type="slidenum">
              <a:rPr lang="en-US"/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F95C73F-17D4-491D-A494-288DD4BB9B4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0EBF22-B1E2-4BEF-8BA8-44EDE7823780}" type="slidenum">
              <a:rPr lang="en-US"/>
            </a:fld>
            <a:endParaRPr lang="en-US"/>
          </a:p>
        </p:txBody>
      </p:sp>
      <p:sp>
        <p:nvSpPr>
          <p:cNvPr id="112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FB421AA-4126-4E48-A710-83C71E616F5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5B0719B-CD8E-43BB-87F8-0752B1C9FC1A}" type="slidenum">
              <a:rPr lang="en-US"/>
            </a:fld>
            <a:endParaRPr lang="en-US"/>
          </a:p>
        </p:txBody>
      </p:sp>
      <p:sp>
        <p:nvSpPr>
          <p:cNvPr id="111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03C64411-E007-45B9-9EFE-A8F3B51F98BD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046C412-1EF0-489A-9061-F76FFFA80EF5}" type="slidenum">
              <a:rPr lang="en-US"/>
            </a:fld>
            <a:endParaRPr lang="en-US"/>
          </a:p>
        </p:txBody>
      </p:sp>
      <p:sp>
        <p:nvSpPr>
          <p:cNvPr id="112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3641E3CD-2C07-4498-A13F-A898B376ED9A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4217EC-1B33-462F-8F65-1A00CBA7F7B6}" type="slidenum">
              <a:rPr lang="en-US"/>
            </a:fld>
            <a:endParaRPr lang="en-US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D9964EF-F52D-474C-83BC-CEC8DE09E86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93D99DB-9EF9-4647-BFF9-791F8F9D54F2}" type="slidenum">
              <a:rPr lang="en-US"/>
            </a:fld>
            <a:endParaRPr lang="en-US"/>
          </a:p>
        </p:txBody>
      </p:sp>
      <p:sp>
        <p:nvSpPr>
          <p:cNvPr id="113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D94F03F5-DF09-43EC-8A8B-E1DD1A0D435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3F0EBA-54AE-406B-A78F-89954C41CBD3}" type="slidenum">
              <a:rPr lang="en-US"/>
            </a:fld>
            <a:endParaRPr lang="en-US"/>
          </a:p>
        </p:txBody>
      </p:sp>
      <p:sp>
        <p:nvSpPr>
          <p:cNvPr id="113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3C774C51-D5F6-4D88-AE5F-D2A361BBC107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A5E0D1E-F3DC-47F9-8DB1-0A5E4D815861}" type="slidenum">
              <a:rPr lang="en-US"/>
            </a:fld>
            <a:endParaRPr lang="en-US"/>
          </a:p>
        </p:txBody>
      </p:sp>
      <p:sp>
        <p:nvSpPr>
          <p:cNvPr id="113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12C35698-0BA2-4160-BDE1-B264C99B346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9667975-892B-4A57-8077-A762D70C089A}" type="slidenum">
              <a:rPr lang="en-US"/>
            </a:fld>
            <a:endParaRPr lang="en-US"/>
          </a:p>
        </p:txBody>
      </p:sp>
      <p:sp>
        <p:nvSpPr>
          <p:cNvPr id="113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8BE98CF8-E716-444F-B1BB-42E3F2939917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7984E4E-D12D-426B-AA01-6D9B94DED894}" type="slidenum">
              <a:rPr lang="en-US"/>
            </a:fld>
            <a:endParaRPr lang="en-US"/>
          </a:p>
        </p:txBody>
      </p:sp>
      <p:sp>
        <p:nvSpPr>
          <p:cNvPr id="113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2373C68-4AC0-4D8F-A62C-A618F1552C7B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60D397A-6C40-475D-9864-ED0270AF2C52}" type="slidenum">
              <a:rPr lang="en-US"/>
            </a:fld>
            <a:endParaRPr lang="en-US"/>
          </a:p>
        </p:txBody>
      </p:sp>
      <p:sp>
        <p:nvSpPr>
          <p:cNvPr id="113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95A9FC7-C35A-4F77-8019-9ADEEF65746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755E8A7-3808-4C62-AA75-A7EB7CA3D1B9}" type="slidenum">
              <a:rPr lang="en-US"/>
            </a:fld>
            <a:endParaRPr lang="en-US"/>
          </a:p>
        </p:txBody>
      </p:sp>
      <p:sp>
        <p:nvSpPr>
          <p:cNvPr id="111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97ACD-4C7E-48CA-BC0C-61DF27E46D6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6B704F79-797F-40C3-ADA1-9E9376E6565C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AE3455-3375-4895-A3EA-AAEB8F91D9A3}" type="slidenum">
              <a:rPr lang="en-US"/>
            </a:fld>
            <a:endParaRPr lang="en-US"/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6F4BCE9-98D1-401C-8430-50EB2A4D1DD3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F78D010-8DA5-42E5-89F7-B55406C04A79}" type="slidenum">
              <a:rPr lang="en-US"/>
            </a:fld>
            <a:endParaRPr lang="en-US"/>
          </a:p>
        </p:txBody>
      </p:sp>
      <p:sp>
        <p:nvSpPr>
          <p:cNvPr id="111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64625600-715A-4800-A7B4-290874D1D98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3FB323D-10E3-425D-9E08-3A0A8C3B130E}" type="slidenum">
              <a:rPr lang="en-US"/>
            </a:fld>
            <a:endParaRPr lang="en-US"/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C35CAE78-026F-4BC0-A263-A2E244AB084A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D414C3C-68D2-4C61-BD7D-54D906E42543}" type="slidenum">
              <a:rPr lang="en-US"/>
            </a:fld>
            <a:endParaRPr lang="en-US"/>
          </a:p>
        </p:txBody>
      </p:sp>
      <p:sp>
        <p:nvSpPr>
          <p:cNvPr id="111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F4388B14-643C-49C8-A355-15347770179E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9C22D46-E85A-4CCF-9433-12BB49549066}" type="slidenum">
              <a:rPr lang="en-US"/>
            </a:fld>
            <a:endParaRPr lang="en-US"/>
          </a:p>
        </p:txBody>
      </p:sp>
      <p:sp>
        <p:nvSpPr>
          <p:cNvPr id="111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01CEC-CA49-4DA6-BCC9-960C196FAB71}" type="datetimeFigureOut">
              <a:rPr lang="en-US"/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423C2-5C74-4425-9674-11A623461CE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7E712-06B4-4598-821C-6E69E6AC64B1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00A6E-1075-4622-9A46-11D4C52B86B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557B7-BEC7-40CC-A2F5-86E8AB9CAB13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ADF7B-E211-41B2-A455-01330E44E7C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60EED-263F-489B-AF84-AE0A5E3F0DC0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DE7EA-75EC-4335-B7E5-9339E9B66E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F47F0-8B7E-4FD8-9434-B6A71514507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A7E29-0EDF-4CD1-A16E-D135992661A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19800" cy="4389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81726-4597-4156-85C2-EADB63B6783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17513-7D22-4C13-AEB3-7CCA4F5D44C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91D4A-6E45-41F6-9D76-8A6CCAA57B2B}" type="datetimeFigureOut">
              <a:rPr lang="en-US"/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91DE4-4073-4793-8FC4-55DA4E3A544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DBDB2-0F63-4DD3-B190-BCD349538BF4}" type="datetimeFigureOut">
              <a:rPr lang="en-US"/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A37F9-AF8F-4D5C-B54F-FF2EECD5A73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168B9-ECCE-45EB-BF66-9B5A0EABA84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20EFB-1EB2-47B2-A5E1-99E1A39F250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2F753-3D38-4244-9643-2E140FBCBE6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9674C-844E-4D19-A330-EDFB16AB3D9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E9E3C-7FE7-48F7-99F7-C9C1D05CBBC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E89C-A815-41F3-9904-A24F997971C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360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D9248-1324-46F8-B338-D7DFF0C91D7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1F9B-9486-435A-976A-4274BF85656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3CA64-F02A-4958-A491-6D75279B9925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DB288-658A-4642-A0DB-DFF4CE675C1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73B5A-3422-4133-9490-6BEEDA50EA88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42040-D52A-475E-9471-EDD5EB5E71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287000"/>
            <a:ext cx="9144000" cy="6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CAACECC8-EE35-4D83-8D09-A278EF39BAC2}" type="datetimeFigureOut">
              <a:rPr lang="en-US"/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DE2C6908-3CC7-4FD4-A854-B0E5298822E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457200" indent="-4572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AutoNum type="alphaLcParenR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4000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2pPr>
      <a:lvl3pPr marL="1028700" indent="-3429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•"/>
        <a:defRPr sz="1800">
          <a:solidFill>
            <a:schemeClr val="tx1"/>
          </a:solidFill>
          <a:latin typeface="+mn-lt"/>
        </a:defRPr>
      </a:lvl3pPr>
      <a:lvl4pPr marL="13144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4pPr>
      <a:lvl5pPr marL="16573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5pPr>
      <a:lvl6pPr marL="20008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7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66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95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287000"/>
            <a:ext cx="9144000" cy="6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915C0DA2-370A-4A43-A64E-B3EC2FD8AF4E}" type="datetimeFigureOut">
              <a:rPr lang="en-US"/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6EE52F15-50B7-4BE7-86AF-1AE24A3149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457200" indent="-4572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AutoNum type="alphaLcParenR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4000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2pPr>
      <a:lvl3pPr marL="1028700" indent="-3429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•"/>
        <a:defRPr sz="1800">
          <a:solidFill>
            <a:schemeClr val="tx1"/>
          </a:solidFill>
          <a:latin typeface="+mn-lt"/>
        </a:defRPr>
      </a:lvl3pPr>
      <a:lvl4pPr marL="13144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4pPr>
      <a:lvl5pPr marL="16573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5pPr>
      <a:lvl6pPr marL="20008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7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66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95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228640"/>
            <a:ext cx="8229600" cy="80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1371840"/>
            <a:ext cx="7543800" cy="322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8096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F9B16DC-69BA-4F76-8A21-E7C795738C3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8096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8096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40EF0E-B2A5-4257-BA40-254BB32AD58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2700" kern="1200" dirty="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lr>
          <a:srgbClr val="0000CC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18865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oleObject" Target="../embeddings/oleObject6.bin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emf"/></Relationships>
</file>

<file path=ppt/slides/_rels/slide1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wmf"/><Relationship Id="rId1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4.wmf"/><Relationship Id="rId1" Type="http://schemas.openxmlformats.org/officeDocument/2006/relationships/oleObject" Target="../embeddings/oleObject8.bin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9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10.bin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0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1.e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wmf"/><Relationship Id="rId1" Type="http://schemas.openxmlformats.org/officeDocument/2006/relationships/oleObject" Target="../embeddings/oleObject13.bin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wmf"/><Relationship Id="rId1" Type="http://schemas.openxmlformats.org/officeDocument/2006/relationships/oleObject" Target="../embeddings/oleObject14.bin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5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6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7.emf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89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88.wmf"/><Relationship Id="rId1" Type="http://schemas.openxmlformats.org/officeDocument/2006/relationships/oleObject" Target="../embeddings/oleObject15.bin"/></Relationships>
</file>

<file path=ppt/slides/_rels/slide1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1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90.wmf"/><Relationship Id="rId1" Type="http://schemas.openxmlformats.org/officeDocument/2006/relationships/oleObject" Target="../embeddings/oleObject17.bin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2.pn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3.wmf"/><Relationship Id="rId1" Type="http://schemas.openxmlformats.org/officeDocument/2006/relationships/oleObject" Target="../embeddings/oleObject19.bin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wmf"/><Relationship Id="rId1" Type="http://schemas.openxmlformats.org/officeDocument/2006/relationships/oleObject" Target="../embeddings/oleObject20.bin"/></Relationships>
</file>

<file path=ppt/slides/_rels/slide1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7.pn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8.wmf"/><Relationship Id="rId1" Type="http://schemas.openxmlformats.org/officeDocument/2006/relationships/oleObject" Target="../embeddings/oleObject21.bin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6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7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8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0.png"/><Relationship Id="rId1" Type="http://schemas.openxmlformats.org/officeDocument/2006/relationships/oleObject" Target="../embeddings/oleObject22.bin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2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1" Type="http://schemas.openxmlformats.org/officeDocument/2006/relationships/oleObject" Target="../embeddings/oleObject23.bin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6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7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2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oleObject" Target="../embeddings/oleObject29.bin"/><Relationship Id="rId7" Type="http://schemas.openxmlformats.org/officeDocument/2006/relationships/oleObject" Target="../embeddings/oleObject28.bin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119.wmf"/><Relationship Id="rId13" Type="http://schemas.openxmlformats.org/officeDocument/2006/relationships/vmlDrawing" Target="../drawings/vmlDrawing20.v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22.jpeg"/><Relationship Id="rId10" Type="http://schemas.openxmlformats.org/officeDocument/2006/relationships/image" Target="../media/image121.emf"/><Relationship Id="rId1" Type="http://schemas.openxmlformats.org/officeDocument/2006/relationships/oleObject" Target="../embeddings/oleObject24.bin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4.jpeg"/><Relationship Id="rId1" Type="http://schemas.openxmlformats.org/officeDocument/2006/relationships/image" Target="../media/image123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image" Target="../media/image14.png"/><Relationship Id="rId3" Type="http://schemas.openxmlformats.org/officeDocument/2006/relationships/tags" Target="../tags/tag4.xml"/><Relationship Id="rId2" Type="http://schemas.openxmlformats.org/officeDocument/2006/relationships/image" Target="../media/image13.pn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1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oleObject" Target="../embeddings/oleObject4.bin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oleObject" Target="../embeddings/oleObject5.bin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700" smtClean="0">
                <a:latin typeface="Arial" panose="020B0604020202020204" pitchFamily="34" charset="0"/>
                <a:cs typeface="Arial" panose="020B0604020202020204" pitchFamily="34" charset="0"/>
              </a:rPr>
              <a:t>The Physical Layer</a:t>
            </a:r>
            <a:endParaRPr lang="en-US" sz="27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The reason why we break down the signal into the potentially infinite sum of pure periodical signal with the frequency </a:t>
                </a:r>
                <a:r>
                  <a:rPr lang="el-GR" sz="2400" b="1" i="1" dirty="0" smtClean="0">
                    <a:solidFill>
                      <a:srgbClr val="0033CC"/>
                    </a:solidFill>
                  </a:rPr>
                  <a:t>ω</a:t>
                </a:r>
                <a:r>
                  <a:rPr lang="en-US" sz="2400" b="1" i="1" dirty="0" smtClean="0">
                    <a:solidFill>
                      <a:srgbClr val="0033CC"/>
                    </a:solidFill>
                  </a:rPr>
                  <a:t>=2</a:t>
                </a:r>
                <a:r>
                  <a:rPr lang="el-GR" sz="2400" b="1" i="1" dirty="0" smtClean="0">
                    <a:solidFill>
                      <a:srgbClr val="0033CC"/>
                    </a:solidFill>
                  </a:rPr>
                  <a:t>π</a:t>
                </a:r>
                <a:r>
                  <a:rPr lang="en-US" sz="2400" b="1" i="1" dirty="0" err="1" smtClean="0">
                    <a:solidFill>
                      <a:srgbClr val="0033CC"/>
                    </a:solidFill>
                  </a:rPr>
                  <a:t>nf</a:t>
                </a:r>
                <a:r>
                  <a:rPr lang="en-US" sz="2400" b="1" i="1" dirty="0" smtClean="0">
                    <a:solidFill>
                      <a:srgbClr val="0033CC"/>
                    </a:solidFill>
                  </a:rPr>
                  <a:t>  </a:t>
                </a:r>
                <a:r>
                  <a:rPr lang="en-US" sz="2400" dirty="0" smtClean="0"/>
                  <a:t>is because each frequency component is affected differently by the channel.</a:t>
                </a:r>
              </a:p>
              <a:p>
                <a:r>
                  <a:rPr lang="en-US" sz="2400" dirty="0" smtClean="0"/>
                  <a:t>Example:</a:t>
                </a:r>
              </a:p>
              <a:p>
                <a:pPr lvl="1"/>
                <a:r>
                  <a:rPr lang="en-US" sz="2000" dirty="0" smtClean="0"/>
                  <a:t>ASCII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character encoded in 8-bits 01100010.</a:t>
                </a:r>
              </a:p>
              <a:p>
                <a:pPr lvl="1"/>
                <a:r>
                  <a:rPr lang="en-US" sz="2000" dirty="0" smtClean="0"/>
                  <a:t>Fourier analysis of this signal yields the coefficients: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/>
                                </a:rPr>
                                <m:t>cos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box>
                    </m:oMath>
                  </m:oMathPara>
                </a14:m>
                <a:endParaRPr lang="en-US" sz="1600" b="0" dirty="0" smtClean="0"/>
              </a:p>
              <a:p>
                <a:pPr marL="914400" lvl="2" indent="0">
                  <a:buNone/>
                </a:pPr>
                <a:endParaRPr lang="en-US" sz="1600" b="0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6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box>
                    </m:oMath>
                  </m:oMathPara>
                </a14:m>
                <a:endParaRPr lang="en-US" sz="1600" dirty="0" smtClean="0"/>
              </a:p>
              <a:p>
                <a:pPr marL="914400" lvl="2" indent="0">
                  <a:buNone/>
                </a:pPr>
                <a:endParaRPr lang="en-US" sz="1600" b="0" i="1" dirty="0" smtClean="0">
                  <a:latin typeface="Cambria Math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𝑐</m:t>
                      </m:r>
                      <m:r>
                        <a:rPr lang="en-US" sz="1600" b="0" i="1" smtClean="0">
                          <a:latin typeface="Cambria Math"/>
                        </a:rPr>
                        <m:t>=3/4</m:t>
                      </m:r>
                    </m:oMath>
                  </m:oMathPara>
                </a14:m>
                <a:endParaRPr lang="en-US" sz="1600" dirty="0" smtClean="0"/>
              </a:p>
              <a:p>
                <a:pPr marL="914400" lvl="2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132" t="-1135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829720"/>
            <a:ext cx="6643659" cy="62876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multiplexing.</a:t>
            </a: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original bandwidths.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bandwidths raised in frequency.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multiplexed channel.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0" y="685920"/>
            <a:ext cx="5194415" cy="31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When sending digital data it is possible to divide spectrum efficiently without using guard bits.</a:t>
            </a:r>
            <a:endParaRPr lang="en-US" sz="1500" dirty="0" smtClean="0"/>
          </a:p>
          <a:p>
            <a:r>
              <a:rPr lang="en-US" sz="1500" dirty="0" smtClean="0"/>
              <a:t>Orthogonal Frequency Division Multiplexing (OFDM) – the channel bandwidth is divided into many subcarriers that independently send data.</a:t>
            </a:r>
            <a:endParaRPr lang="en-US" sz="1500" dirty="0" smtClean="0"/>
          </a:p>
          <a:p>
            <a:pPr lvl="1"/>
            <a:r>
              <a:rPr lang="en-US" sz="1350" dirty="0" smtClean="0"/>
              <a:t>Subcarriers are packed tightly together in the frequency domain.</a:t>
            </a:r>
            <a:endParaRPr lang="en-US" sz="1350" dirty="0" smtClean="0"/>
          </a:p>
          <a:p>
            <a:pPr lvl="1"/>
            <a:r>
              <a:rPr lang="en-US" sz="1350" dirty="0" smtClean="0"/>
              <a:t>Signals from each subcarrier extend into adjacent ones. </a:t>
            </a:r>
            <a:endParaRPr lang="en-US" sz="1350" dirty="0" smtClean="0"/>
          </a:p>
          <a:p>
            <a:pPr lvl="1"/>
            <a:r>
              <a:rPr lang="en-US" sz="1350" dirty="0" smtClean="0"/>
              <a:t>Frequency response of each subcarrier is designed so that it is zero at the center of the adjacent subcarriers.</a:t>
            </a:r>
            <a:endParaRPr lang="en-US" sz="1350" dirty="0" smtClean="0"/>
          </a:p>
          <a:p>
            <a:pPr lvl="1"/>
            <a:r>
              <a:rPr lang="en-US" sz="1350" dirty="0" smtClean="0"/>
              <a:t>Sampling is done without interference from their neighbors.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Orthogonal frequency division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multiplexing (OFDM).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80" y="1200360"/>
            <a:ext cx="5823175" cy="246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Time Division Multiplexing (TDM).</a:t>
            </a:r>
            <a:endParaRPr lang="en-US" sz="1500" dirty="0" smtClean="0"/>
          </a:p>
          <a:p>
            <a:pPr lvl="1"/>
            <a:r>
              <a:rPr lang="en-US" sz="1200" dirty="0" smtClean="0"/>
              <a:t>Round robbing of each user that uses a complete bandwidth to transmit data during the time that was allocated.</a:t>
            </a:r>
            <a:endParaRPr lang="en-US" sz="1200" dirty="0" smtClean="0"/>
          </a:p>
          <a:p>
            <a:r>
              <a:rPr lang="en-US" sz="1500" dirty="0" smtClean="0"/>
              <a:t>Used in telephone and cellular networks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(TDM).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91" y="1943440"/>
            <a:ext cx="5999418" cy="12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Code Division Multiplexing (CDM) – works in completely different way from FDM or TDM.</a:t>
            </a:r>
            <a:endParaRPr lang="en-US" sz="1500" dirty="0" smtClean="0"/>
          </a:p>
          <a:p>
            <a:pPr lvl="1"/>
            <a:r>
              <a:rPr lang="en-US" sz="1350" dirty="0" smtClean="0"/>
              <a:t>Form of a spread spectrum communication approach.</a:t>
            </a:r>
            <a:endParaRPr lang="en-US" sz="1350" dirty="0" smtClean="0"/>
          </a:p>
          <a:p>
            <a:pPr lvl="1"/>
            <a:r>
              <a:rPr lang="en-US" sz="1350" dirty="0" smtClean="0"/>
              <a:t>This CDM is better know as </a:t>
            </a:r>
            <a:r>
              <a:rPr lang="en-US" sz="1350" b="1" dirty="0" smtClean="0">
                <a:solidFill>
                  <a:srgbClr val="0033CC"/>
                </a:solidFill>
              </a:rPr>
              <a:t>CDMA</a:t>
            </a:r>
            <a:r>
              <a:rPr lang="en-US" sz="1350" dirty="0" smtClean="0"/>
              <a:t> (</a:t>
            </a:r>
            <a:r>
              <a:rPr lang="en-US" sz="1350" b="1" dirty="0" smtClean="0">
                <a:solidFill>
                  <a:srgbClr val="0033CC"/>
                </a:solidFill>
              </a:rPr>
              <a:t>Code Division Multiple Access</a:t>
            </a:r>
            <a:r>
              <a:rPr lang="en-US" sz="1350" dirty="0" smtClean="0"/>
              <a:t>).</a:t>
            </a:r>
            <a:endParaRPr lang="en-US" sz="1350" dirty="0" smtClean="0"/>
          </a:p>
          <a:p>
            <a:r>
              <a:rPr lang="en-US" sz="1500" dirty="0" smtClean="0"/>
              <a:t>TDM – Group of people communicate verbally but at different times.</a:t>
            </a:r>
            <a:endParaRPr lang="en-US" sz="1500" dirty="0"/>
          </a:p>
          <a:p>
            <a:r>
              <a:rPr lang="en-US" sz="1500" dirty="0" smtClean="0"/>
              <a:t>FDM – Group of people communicate a different pitches at the same time.</a:t>
            </a:r>
            <a:endParaRPr lang="en-US" sz="1500" dirty="0" smtClean="0"/>
          </a:p>
          <a:p>
            <a:r>
              <a:rPr lang="en-US" sz="1500" dirty="0" smtClean="0"/>
              <a:t>CDMA – Group of people communicate at the same time but using different languages. Goal is to be able to filter out the langue of choice and consider everything else as noise.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62" y="952098"/>
            <a:ext cx="5658840" cy="3223586"/>
          </a:xfrm>
        </p:spPr>
        <p:txBody>
          <a:bodyPr/>
          <a:lstStyle/>
          <a:p>
            <a:r>
              <a:rPr lang="en-US" sz="1800" dirty="0" smtClean="0"/>
              <a:t>Simplified CDMA:</a:t>
            </a:r>
            <a:endParaRPr lang="en-US" sz="1800" dirty="0" smtClean="0"/>
          </a:p>
          <a:p>
            <a:pPr lvl="1"/>
            <a:r>
              <a:rPr lang="en-US" sz="1350" dirty="0" smtClean="0"/>
              <a:t>Each nit time is subdivided into short intervals called </a:t>
            </a:r>
            <a:r>
              <a:rPr lang="en-US" sz="1350" b="1" dirty="0" smtClean="0">
                <a:solidFill>
                  <a:srgbClr val="0033CC"/>
                </a:solidFill>
              </a:rPr>
              <a:t>chips</a:t>
            </a:r>
            <a:r>
              <a:rPr lang="en-US" sz="1350" dirty="0" smtClean="0"/>
              <a:t>.</a:t>
            </a:r>
            <a:endParaRPr lang="en-US" sz="1350" dirty="0" smtClean="0"/>
          </a:p>
          <a:p>
            <a:pPr lvl="1"/>
            <a:r>
              <a:rPr lang="en-US" sz="1350" dirty="0" smtClean="0"/>
              <a:t>There are typically 64-128 chips per bit.</a:t>
            </a:r>
            <a:endParaRPr lang="en-US" sz="1350" dirty="0" smtClean="0"/>
          </a:p>
          <a:p>
            <a:pPr lvl="1"/>
            <a:r>
              <a:rPr lang="en-US" sz="1350" dirty="0" smtClean="0"/>
              <a:t>Each station is assigned a unique </a:t>
            </a:r>
            <a:r>
              <a:rPr lang="en-US" sz="1350" b="1" dirty="0" smtClean="0">
                <a:solidFill>
                  <a:srgbClr val="0033CC"/>
                </a:solidFill>
              </a:rPr>
              <a:t>m</a:t>
            </a:r>
            <a:r>
              <a:rPr lang="en-US" sz="1350" dirty="0" smtClean="0"/>
              <a:t>-bit code called a </a:t>
            </a:r>
            <a:r>
              <a:rPr lang="en-US" sz="1350" b="1" dirty="0" smtClean="0">
                <a:solidFill>
                  <a:srgbClr val="0033CC"/>
                </a:solidFill>
              </a:rPr>
              <a:t>chip sequence</a:t>
            </a:r>
            <a:r>
              <a:rPr lang="en-US" sz="1350" dirty="0" smtClean="0"/>
              <a:t>.</a:t>
            </a:r>
            <a:endParaRPr lang="en-US" sz="1350" dirty="0" smtClean="0"/>
          </a:p>
          <a:p>
            <a:pPr lvl="1"/>
            <a:r>
              <a:rPr lang="en-US" sz="1350" dirty="0" smtClean="0"/>
              <a:t>Chip sequence will be represented in parenthesis.</a:t>
            </a:r>
            <a:endParaRPr lang="en-US" sz="1350" dirty="0" smtClean="0"/>
          </a:p>
          <a:p>
            <a:pPr lvl="1"/>
            <a:r>
              <a:rPr lang="en-US" sz="1350" dirty="0" smtClean="0"/>
              <a:t>We will be using +1 and -1 to represent bits.  </a:t>
            </a:r>
            <a:endParaRPr lang="en-US" sz="1350" dirty="0" smtClean="0"/>
          </a:p>
          <a:p>
            <a:pPr lvl="1"/>
            <a:r>
              <a:rPr lang="en-US" sz="1350" dirty="0" smtClean="0"/>
              <a:t>To transmit </a:t>
            </a:r>
            <a:endParaRPr lang="en-US" sz="1350" dirty="0" smtClean="0"/>
          </a:p>
          <a:p>
            <a:pPr lvl="2"/>
            <a:r>
              <a:rPr lang="en-US" sz="1350" dirty="0" smtClean="0"/>
              <a:t>1 bit, a station sends its chip sequence.</a:t>
            </a:r>
            <a:endParaRPr lang="en-US" sz="1350" dirty="0" smtClean="0"/>
          </a:p>
          <a:p>
            <a:pPr lvl="2"/>
            <a:r>
              <a:rPr lang="en-US" sz="1350" dirty="0" smtClean="0"/>
              <a:t>0 bit, a station sends inverted chip sequence.</a:t>
            </a:r>
            <a:endParaRPr lang="en-US" sz="1350" dirty="0" smtClean="0"/>
          </a:p>
          <a:p>
            <a:pPr lvl="2"/>
            <a:r>
              <a:rPr lang="en-US" sz="1350" dirty="0" smtClean="0"/>
              <a:t>No other patterns are permitted.</a:t>
            </a:r>
            <a:endParaRPr lang="en-US" sz="1350" dirty="0" smtClean="0"/>
          </a:p>
          <a:p>
            <a:pPr lvl="1"/>
            <a:r>
              <a:rPr lang="en-US" sz="1350" dirty="0" smtClean="0"/>
              <a:t>Example m = 8 bits.</a:t>
            </a:r>
            <a:endParaRPr lang="en-US" sz="1350" dirty="0" smtClean="0"/>
          </a:p>
          <a:p>
            <a:pPr lvl="2"/>
            <a:r>
              <a:rPr lang="en-US" sz="1350" dirty="0" smtClean="0"/>
              <a:t>Station A chip sequence = (-1 -1 -1 +1 +1 -1 +1 +1)</a:t>
            </a:r>
            <a:endParaRPr lang="en-US" sz="1350" dirty="0" smtClean="0"/>
          </a:p>
          <a:p>
            <a:pPr lvl="2"/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– (-1 -1 -1 +1 +1 -1 +1 +1)</a:t>
            </a:r>
            <a:endParaRPr lang="en-US" sz="13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– (+1 +1 +1 -1 -1 +1 -1 -1)</a:t>
            </a:r>
            <a:endParaRPr lang="en-US" sz="13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62" y="952098"/>
            <a:ext cx="5658840" cy="3223586"/>
          </a:xfrm>
        </p:spPr>
        <p:txBody>
          <a:bodyPr/>
          <a:lstStyle/>
          <a:p>
            <a:r>
              <a:rPr lang="en-US" sz="1500" dirty="0" smtClean="0"/>
              <a:t>Increasing the amount of information to be send from </a:t>
            </a:r>
            <a:r>
              <a:rPr lang="en-US" sz="1500" b="1" i="1" dirty="0" smtClean="0"/>
              <a:t>b </a:t>
            </a:r>
            <a:r>
              <a:rPr lang="en-US" sz="1500" dirty="0" smtClean="0"/>
              <a:t>bits/sec to </a:t>
            </a:r>
            <a:r>
              <a:rPr lang="en-US" sz="1500" b="1" i="1" dirty="0" err="1" smtClean="0"/>
              <a:t>mb</a:t>
            </a:r>
            <a:r>
              <a:rPr lang="en-US" sz="1500" dirty="0" smtClean="0"/>
              <a:t> bits/sec means that the bandwidth needed for CDMA is greater by a factor of m than the bandwidth needed for station using FDM.</a:t>
            </a:r>
            <a:endParaRPr lang="en-US" sz="1500" dirty="0" smtClean="0"/>
          </a:p>
          <a:p>
            <a:pPr lvl="1"/>
            <a:r>
              <a:rPr lang="en-US" sz="1200" dirty="0" smtClean="0"/>
              <a:t>If we have a 1 MHz band available for 100 stations, with FDM each one would have 10 kHz and could send at 10 kbps (assuming 1 bit per Hz).</a:t>
            </a:r>
            <a:endParaRPr lang="en-US" sz="1200" dirty="0" smtClean="0"/>
          </a:p>
          <a:p>
            <a:pPr lvl="1"/>
            <a:r>
              <a:rPr lang="en-US" sz="1200" dirty="0" smtClean="0"/>
              <a:t>With CDMA, each station uses the full 1 MHz so the chip rate is 100 chips per bit spread the station’s bit rate of 10 </a:t>
            </a:r>
            <a:r>
              <a:rPr lang="en-US" sz="1200" smtClean="0"/>
              <a:t>kbps across </a:t>
            </a:r>
            <a:r>
              <a:rPr lang="en-US" sz="1200" dirty="0" smtClean="0"/>
              <a:t>the channel.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4058360"/>
            <a:ext cx="600180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Chip sequences for four stations.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Signals the sequences represent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18" y="1829120"/>
            <a:ext cx="6238776" cy="15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 smtClean="0"/>
                  <a:t>S</a:t>
                </a:r>
                <a:r>
                  <a:rPr lang="en-US" sz="2400" dirty="0" smtClean="0"/>
                  <a:t> - indicates the m-chip vector for station S.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1" i="0" smtClean="0"/>
                          <m:t>S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- indicates the negated signal.</a:t>
                </a:r>
              </a:p>
              <a:p>
                <a:r>
                  <a:rPr lang="en-US" sz="2400" dirty="0" smtClean="0"/>
                  <a:t>All paired chip sequences are </a:t>
                </a:r>
                <a:r>
                  <a:rPr lang="en-US" sz="2400" b="1" dirty="0" smtClean="0">
                    <a:solidFill>
                      <a:srgbClr val="0033CC"/>
                    </a:solidFill>
                  </a:rPr>
                  <a:t>orthogonal</a:t>
                </a:r>
                <a:r>
                  <a:rPr lang="en-US" sz="2400" dirty="0" smtClean="0"/>
                  <a:t>, meaning that:</a:t>
                </a:r>
              </a:p>
              <a:p>
                <a:pPr lvl="1"/>
                <a:r>
                  <a:rPr lang="en-US" sz="2400" b="1" dirty="0" smtClean="0">
                    <a:latin typeface="Times New Roman" pitchFamily="18" charset="0"/>
                  </a:rPr>
                  <a:t>S•T = 0 =&gt; Walsh Code </a:t>
                </a:r>
                <a:r>
                  <a:rPr lang="en-US" sz="2000" dirty="0" smtClean="0">
                    <a:latin typeface="Times New Roman" pitchFamily="18" charset="0"/>
                  </a:rPr>
                  <a:t>to produce the sequences.</a:t>
                </a:r>
                <a:endParaRPr lang="en-US" sz="2400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•</m:t>
                      </m:r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T</m:t>
                      </m:r>
                      <m:r>
                        <a:rPr lang="en-US" sz="1600" i="1" dirty="0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Times New Roman" pitchFamily="18" charset="0"/>
                </a:endParaRPr>
              </a:p>
              <a:p>
                <a:pPr lvl="1"/>
                <a:r>
                  <a:rPr lang="en-US" sz="2000" dirty="0" smtClean="0">
                    <a:latin typeface="Times New Roman" pitchFamily="18" charset="0"/>
                  </a:rPr>
                  <a:t>Note that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T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</a:rPr>
                  <a:t> = 0 then so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•</m:t>
                    </m:r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000" b="1" dirty="0" smtClean="0">
                            <a:latin typeface="Times New Roman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sz="2000" dirty="0" smtClean="0">
                    <a:latin typeface="Times New Roman" pitchFamily="18" charset="0"/>
                  </a:rPr>
                  <a:t> = 0. Also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1600" b="1" i="0" dirty="0" smtClean="0">
                        <a:latin typeface="Times New Roman" pitchFamily="18" charset="0"/>
                      </a:rPr>
                      <m:t>S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∓1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 smtClean="0">
                    <a:latin typeface="Times New Roman" pitchFamily="18" charset="0"/>
                  </a:rPr>
                  <a:t> 1, and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1600" b="1" i="0" dirty="0" smtClean="0">
                        <a:latin typeface="Times New Roman" pitchFamily="18" charset="0"/>
                      </a:rPr>
                      <m:t>S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sz="1600" b="0" i="0" dirty="0" smtClean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sz="1600" dirty="0" smtClean="0">
                    <a:latin typeface="Times New Roman" pitchFamily="18" charset="0"/>
                  </a:rPr>
                  <a:t>1</a:t>
                </a:r>
              </a:p>
              <a:p>
                <a:pPr marL="457200" lvl="1" indent="0">
                  <a:buNone/>
                </a:pPr>
                <a:endParaRPr lang="en-US" sz="1600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600" dirty="0">
                    <a:latin typeface="Times New Roman" pitchFamily="18" charset="0"/>
                  </a:rPr>
                  <a:t>	</a:t>
                </a:r>
                <a:endParaRPr lang="en-US" sz="1600" dirty="0" smtClean="0">
                  <a:latin typeface="Times New Roman" pitchFamily="18" charset="0"/>
                </a:endParaRPr>
              </a:p>
              <a:p>
                <a:pPr lvl="1"/>
                <a:endParaRPr lang="en-US" sz="16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132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200" y="228640"/>
            <a:ext cx="6173280" cy="592868"/>
          </a:xfrm>
        </p:spPr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041980"/>
                <a:ext cx="7543800" cy="51248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 - amplitudes of the terms</a:t>
                </a:r>
              </a:p>
              <a:p>
                <a:r>
                  <a:rPr lang="en-US" sz="2000" dirty="0" smtClean="0"/>
                  <a:t>Amplitude squares are proportional to the energy of the corresponding signal that is being transmitted.</a:t>
                </a:r>
              </a:p>
              <a:p>
                <a:r>
                  <a:rPr lang="en-US" sz="2000" dirty="0" smtClean="0"/>
                  <a:t>No transmission occurs without some loss of power.</a:t>
                </a:r>
              </a:p>
              <a:p>
                <a:r>
                  <a:rPr lang="en-US" sz="2000" dirty="0" smtClean="0"/>
                  <a:t>If all the Fourier components were equally diminished the resulting signal would be reduced in amplitude but not distorted.</a:t>
                </a:r>
              </a:p>
              <a:p>
                <a:r>
                  <a:rPr lang="en-US" sz="2000" dirty="0" smtClean="0"/>
                  <a:t>This is not the case.</a:t>
                </a:r>
              </a:p>
              <a:p>
                <a:pPr lvl="1"/>
                <a:r>
                  <a:rPr lang="en-US" sz="1800" dirty="0" smtClean="0"/>
                  <a:t>For a wire the amplitudes are transmitted mostly undiminished up to some frequency </a:t>
                </a:r>
                <a:r>
                  <a:rPr lang="en-US" sz="1800" b="1" i="1" dirty="0" smtClean="0">
                    <a:latin typeface="Times New Roman" pitchFamily="18" charset="0"/>
                  </a:rPr>
                  <a:t>f</a:t>
                </a:r>
                <a:r>
                  <a:rPr lang="en-US" sz="1800" b="1" i="1" baseline="-25000" dirty="0" smtClean="0">
                    <a:latin typeface="Times New Roman" pitchFamily="18" charset="0"/>
                  </a:rPr>
                  <a:t>c</a:t>
                </a:r>
                <a:r>
                  <a:rPr lang="en-US" sz="1800" dirty="0" smtClean="0"/>
                  <a:t>.</a:t>
                </a:r>
              </a:p>
              <a:p>
                <a:pPr lvl="1"/>
                <a:r>
                  <a:rPr lang="en-US" sz="1800" b="1" dirty="0" smtClean="0">
                    <a:solidFill>
                      <a:srgbClr val="0033CC"/>
                    </a:solidFill>
                  </a:rPr>
                  <a:t>Bandwidth</a:t>
                </a:r>
                <a:r>
                  <a:rPr lang="en-US" sz="1800" dirty="0" smtClean="0"/>
                  <a:t> is the range of frequencies without being attenuated. </a:t>
                </a:r>
              </a:p>
              <a:p>
                <a:pPr lvl="1"/>
                <a:r>
                  <a:rPr lang="en-US" sz="1800" dirty="0" smtClean="0"/>
                  <a:t>In practice the quoted bandwidth is from 0 to the frequency at which the received power has fallen by half.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9800" y="781622"/>
                <a:ext cx="5658840" cy="3844341"/>
              </a:xfrm>
              <a:blipFill rotWithShape="1">
                <a:blip r:embed="rId1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4058360"/>
            <a:ext cx="600180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Six examples of transmissions.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Recovery of station C’s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38" y="1771960"/>
            <a:ext cx="6635323" cy="16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Switched Telephone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Public Switched Telephone Network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556" y="1525458"/>
            <a:ext cx="6022044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Politics of telephones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Local loop: modems, ADSL, and fiber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Trunks and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520" y="3944040"/>
            <a:ext cx="503008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Fully interconnected network.  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Centralized switch.  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Two-level hierarchy.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371840"/>
            <a:ext cx="5850564" cy="205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typical circuit route for a long-distance call.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793786" y="1764815"/>
          <a:ext cx="5556428" cy="161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7" name="Image" r:id="rId1" imgW="25400000" imgH="7378700" progId="Photoshop.Image.10">
                  <p:embed/>
                </p:oleObj>
              </mc:Choice>
              <mc:Fallback>
                <p:oleObj name="Image" r:id="rId1" imgW="25400000" imgH="73787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786" y="1764815"/>
                        <a:ext cx="5556428" cy="1614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620" y="1314680"/>
            <a:ext cx="6420973" cy="339030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Major Components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Local loops analog twisted pairs to houses, businesses).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Trunks (digital fiber optic links between switching offices).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Switching offices (calls are moved from one trunk to another).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Politics of Telephones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108604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relationship of LATAs, LECs, and IXCs.  Circles are LEC switching offices.   Hexagons belong to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IXC whose number is in it.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800240"/>
            <a:ext cx="4790723" cy="280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Telephone Modems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658240"/>
            <a:ext cx="6643659" cy="125752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Use of both analog and digital transmission for  computer-to-computer call.  Conversion done by modems and codecs.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40" y="1314680"/>
            <a:ext cx="6404301" cy="200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7268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Bandwidth versus distance over Category 3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UTP for DSL.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98" y="1257520"/>
            <a:ext cx="5232521" cy="270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of ADSL using discrete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multitone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modulation.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48" y="1600480"/>
            <a:ext cx="6262592" cy="166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200" y="228640"/>
            <a:ext cx="6173280" cy="592868"/>
          </a:xfrm>
        </p:spPr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781622"/>
            <a:ext cx="5658840" cy="3844341"/>
          </a:xfrm>
        </p:spPr>
        <p:txBody>
          <a:bodyPr/>
          <a:lstStyle/>
          <a:p>
            <a:r>
              <a:rPr lang="en-US" sz="1500" dirty="0" smtClean="0"/>
              <a:t>Example: </a:t>
            </a:r>
            <a:endParaRPr lang="en-US" sz="1500" dirty="0" smtClean="0"/>
          </a:p>
          <a:p>
            <a:pPr lvl="1"/>
            <a:r>
              <a:rPr lang="en-US" sz="1200" dirty="0" smtClean="0"/>
              <a:t>Filters are commonly used to limit the bandwidth of a signal.</a:t>
            </a:r>
            <a:endParaRPr lang="en-US" sz="1200" dirty="0" smtClean="0"/>
          </a:p>
          <a:p>
            <a:pPr lvl="1"/>
            <a:r>
              <a:rPr lang="en-US" sz="1200" dirty="0" smtClean="0"/>
              <a:t>802.11 wireless channels are allowed signals up to (roughly) 20 MHz</a:t>
            </a:r>
            <a:endParaRPr lang="en-US" sz="1200" dirty="0" smtClean="0"/>
          </a:p>
          <a:p>
            <a:pPr lvl="1"/>
            <a:r>
              <a:rPr lang="en-US" sz="1200" dirty="0" smtClean="0"/>
              <a:t>Analog TV channels occupy 6 MHz each.</a:t>
            </a:r>
            <a:endParaRPr lang="en-US" sz="1200" dirty="0" smtClean="0"/>
          </a:p>
          <a:p>
            <a:pPr lvl="1"/>
            <a:endParaRPr lang="en-US" sz="1200" dirty="0"/>
          </a:p>
          <a:p>
            <a:r>
              <a:rPr lang="en-US" sz="1500" b="1" dirty="0" smtClean="0">
                <a:solidFill>
                  <a:srgbClr val="0033CC"/>
                </a:solidFill>
              </a:rPr>
              <a:t>Baseband</a:t>
            </a:r>
            <a:r>
              <a:rPr lang="en-US" sz="1500" dirty="0" smtClean="0"/>
              <a:t> – signal that run from 0 to a maximum frequency allowed.</a:t>
            </a:r>
            <a:endParaRPr lang="en-US" sz="1500" dirty="0" smtClean="0"/>
          </a:p>
          <a:p>
            <a:r>
              <a:rPr lang="en-US" sz="1500" b="1" dirty="0" err="1" smtClean="0">
                <a:solidFill>
                  <a:srgbClr val="0033CC"/>
                </a:solidFill>
              </a:rPr>
              <a:t>Passband</a:t>
            </a:r>
            <a:r>
              <a:rPr lang="en-US" sz="1500" dirty="0" smtClean="0"/>
              <a:t> – signal that are shifted in frequency to occupy the higher range but of equal bandwidth as a baseband.</a:t>
            </a:r>
            <a:endParaRPr lang="en-US" sz="1500" dirty="0" smtClean="0"/>
          </a:p>
          <a:p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401320"/>
            <a:ext cx="6643659" cy="51444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typical ADSL equipment configuration.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38" y="1082468"/>
            <a:ext cx="5180125" cy="297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To The Home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Passive optical network for Fiber To The Home.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20" y="1511168"/>
            <a:ext cx="6239966" cy="222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Voice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Frequency Division Multiplexing (FDM) was used for many years to multiplex 4k Hz voice channels.</a:t>
            </a:r>
            <a:endParaRPr lang="en-US" sz="1500" dirty="0" smtClean="0"/>
          </a:p>
          <a:p>
            <a:pPr lvl="1"/>
            <a:r>
              <a:rPr lang="en-US" sz="1350" dirty="0" smtClean="0"/>
              <a:t>12 calls (60 kHz – 108 kHz) make a </a:t>
            </a:r>
            <a:r>
              <a:rPr lang="en-US" sz="1350" b="1" dirty="0" smtClean="0">
                <a:solidFill>
                  <a:srgbClr val="0033CC"/>
                </a:solidFill>
              </a:rPr>
              <a:t>group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dirty="0" smtClean="0"/>
              <a:t>5 groups (60 calls) make a </a:t>
            </a:r>
            <a:r>
              <a:rPr lang="en-US" sz="1350" b="1" dirty="0" err="1" smtClean="0">
                <a:solidFill>
                  <a:srgbClr val="0033CC"/>
                </a:solidFill>
              </a:rPr>
              <a:t>supergroup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b="1" dirty="0" smtClean="0">
                <a:solidFill>
                  <a:srgbClr val="0033CC"/>
                </a:solidFill>
              </a:rPr>
              <a:t>FDM requires analog circuitry.</a:t>
            </a:r>
            <a:endParaRPr lang="en-US" sz="1350" b="1" dirty="0" smtClean="0"/>
          </a:p>
          <a:p>
            <a:r>
              <a:rPr lang="en-US" sz="1500" dirty="0" smtClean="0"/>
              <a:t>Time Division Multiplexing (TDM) </a:t>
            </a:r>
            <a:endParaRPr lang="en-US" sz="1500" dirty="0" smtClean="0"/>
          </a:p>
          <a:p>
            <a:pPr lvl="1"/>
            <a:r>
              <a:rPr lang="en-US" sz="1350" dirty="0" smtClean="0"/>
              <a:t>Can be handled entirely by digital electronics.</a:t>
            </a:r>
            <a:endParaRPr lang="en-US" sz="1350" dirty="0" smtClean="0"/>
          </a:p>
          <a:p>
            <a:pPr lvl="1"/>
            <a:r>
              <a:rPr lang="en-US" sz="1350" dirty="0" smtClean="0"/>
              <a:t>Conversion is needed from analog to digital in the end office.</a:t>
            </a:r>
            <a:endParaRPr lang="en-US" sz="1350" dirty="0" smtClean="0"/>
          </a:p>
          <a:p>
            <a:pPr lvl="1"/>
            <a:r>
              <a:rPr lang="en-US" sz="1350" dirty="0" smtClean="0"/>
              <a:t>Digitalization is carried out at the end office by the </a:t>
            </a:r>
            <a:r>
              <a:rPr lang="en-US" sz="1350" b="1" dirty="0" smtClean="0">
                <a:solidFill>
                  <a:srgbClr val="0033CC"/>
                </a:solidFill>
              </a:rPr>
              <a:t>codec sampling 8000 samples per second (125 </a:t>
            </a:r>
            <a:r>
              <a:rPr lang="el-GR" sz="1350" b="1" dirty="0" smtClean="0">
                <a:solidFill>
                  <a:srgbClr val="0033CC"/>
                </a:solidFill>
              </a:rPr>
              <a:t>μ</a:t>
            </a:r>
            <a:r>
              <a:rPr lang="en-US" sz="1350" b="1" dirty="0" smtClean="0">
                <a:solidFill>
                  <a:srgbClr val="0033CC"/>
                </a:solidFill>
              </a:rPr>
              <a:t>sec/sample).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b="1" dirty="0" smtClean="0">
                <a:solidFill>
                  <a:srgbClr val="0033CC"/>
                </a:solidFill>
              </a:rPr>
              <a:t>PCM (Pulse Code Modulation) - Data rate of uncompressed voice-grade telephone call is 8 bits every 125 </a:t>
            </a:r>
            <a:r>
              <a:rPr lang="el-GR" sz="1350" b="1" dirty="0" smtClean="0">
                <a:solidFill>
                  <a:srgbClr val="0033CC"/>
                </a:solidFill>
              </a:rPr>
              <a:t>μ</a:t>
            </a:r>
            <a:r>
              <a:rPr lang="en-US" sz="1350" b="1" dirty="0" smtClean="0">
                <a:solidFill>
                  <a:srgbClr val="0033CC"/>
                </a:solidFill>
              </a:rPr>
              <a:t>sec or 64 kbps</a:t>
            </a:r>
            <a:endParaRPr lang="en-US" sz="135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2051-08AD-41AD-923D-7971FB8C1AD2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6212-3F15-47DD-B46B-51CD455026DC}" type="slidenum">
              <a:rPr lang="en-US" sz="900"/>
            </a:fld>
            <a:endParaRPr lang="en-US" sz="900"/>
          </a:p>
        </p:txBody>
      </p:sp>
      <p:sp>
        <p:nvSpPr>
          <p:cNvPr id="95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/>
              <a:t>Digital Telephone Communication System</a:t>
            </a:r>
            <a:endParaRPr lang="en-US" sz="2550"/>
          </a:p>
        </p:txBody>
      </p:sp>
      <p:pic>
        <p:nvPicPr>
          <p:cNvPr id="95232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Uniform Quantization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90CC-443D-4A98-8C71-FC0F7FBE939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3A3-30C0-4B35-A938-9BDB76E120D3}" type="slidenum">
              <a:rPr lang="en-US" sz="900"/>
            </a:fld>
            <a:endParaRPr lang="en-US" sz="900"/>
          </a:p>
        </p:txBody>
      </p:sp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</a:t>
            </a:r>
            <a:endParaRPr lang="en-US"/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Scalar Quantization Example:</a:t>
            </a:r>
            <a:endParaRPr lang="en-US" sz="1650"/>
          </a:p>
          <a:p>
            <a:pPr lvl="1"/>
            <a:r>
              <a:rPr lang="en-US" sz="1500"/>
              <a:t>Assume there M=4 reconstruction levels.</a:t>
            </a:r>
            <a:endParaRPr lang="en-US" sz="1500"/>
          </a:p>
          <a:p>
            <a:pPr lvl="1"/>
            <a:r>
              <a:rPr lang="en-US" sz="1500"/>
              <a:t>Amplitude of the input signal x[n] falls in the range of [0,1]</a:t>
            </a:r>
            <a:endParaRPr lang="en-US" sz="1500"/>
          </a:p>
          <a:p>
            <a:pPr lvl="1"/>
            <a:r>
              <a:rPr lang="en-US" sz="1500"/>
              <a:t>Decision levels and Reconstruction levels are equally spaced:</a:t>
            </a:r>
            <a:endParaRPr lang="en-US" sz="1500"/>
          </a:p>
          <a:p>
            <a:pPr lvl="2"/>
            <a:r>
              <a:rPr lang="en-US" sz="1425"/>
              <a:t>Decision levels are [0,1/4,1/2,3/4,1]</a:t>
            </a:r>
            <a:endParaRPr lang="en-US" sz="1425"/>
          </a:p>
          <a:p>
            <a:pPr lvl="2"/>
            <a:r>
              <a:rPr lang="en-US" sz="1425"/>
              <a:t>Reconstruction levels assumed to be [0,1/8,3/8,5/8,7/8]</a:t>
            </a:r>
            <a:endParaRPr lang="en-US" sz="1425"/>
          </a:p>
          <a:p>
            <a:pPr lvl="1"/>
            <a:r>
              <a:rPr lang="en-US" sz="1500"/>
              <a:t>Figure 12.4 in the next slide.</a:t>
            </a:r>
            <a:endParaRPr lang="en-US"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A5C5-0D9E-4AE2-B2C5-B1CFCC8BFEDA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B6EC-71B9-406C-B659-B94CD65C740E}" type="slidenum">
              <a:rPr lang="en-US" sz="900"/>
            </a:fld>
            <a:endParaRPr lang="en-US" sz="900"/>
          </a:p>
        </p:txBody>
      </p:sp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/>
              <a:t>Example of Uniform 2-bit Quantizer</a:t>
            </a:r>
            <a:endParaRPr lang="en-US" sz="2550"/>
          </a:p>
        </p:txBody>
      </p:sp>
      <p:pic>
        <p:nvPicPr>
          <p:cNvPr id="98099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</a:t>
            </a:r>
            <a:r>
              <a:rPr lang="en-US" smtClean="0"/>
              <a:t>Quantization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6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4510" y="1086040"/>
            <a:ext cx="4567835" cy="3429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Quantization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7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4510" y="1086040"/>
            <a:ext cx="4567835" cy="3429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943-3125-4FD6-A0D0-D44782A80431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DC25-5106-487F-A04F-2050F822019F}" type="slidenum">
              <a:rPr lang="en-US" sz="900"/>
            </a:fld>
            <a:endParaRPr lang="en-US" sz="900"/>
          </a:p>
        </p:txBody>
      </p:sp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A uniform quantizer is one whose decision and reconstruction levels are uniformly spaced. Specifically:</a:t>
            </a: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 is the step size equal to the spacing between two consecutive  decision levels which is the same spacing between two consecutive reconstruction levels (Exercise 12.1).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Each reconstruction level is attached a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symbol</a:t>
            </a:r>
            <a:r>
              <a:rPr lang="en-US" sz="1500">
                <a:sym typeface="Symbol" panose="05050102010706020507" pitchFamily="18" charset="2"/>
              </a:rPr>
              <a:t> – the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codeword</a:t>
            </a:r>
            <a:r>
              <a:rPr lang="en-US" sz="1500">
                <a:sym typeface="Symbol" panose="05050102010706020507" pitchFamily="18" charset="2"/>
              </a:rPr>
              <a:t>. Binary numbers typically used to represent the quantized samples (Figure 12.4).</a:t>
            </a:r>
            <a:endParaRPr lang="en-US" sz="1500">
              <a:sym typeface="Symbol" panose="05050102010706020507" pitchFamily="18" charset="2"/>
            </a:endParaRPr>
          </a:p>
        </p:txBody>
      </p:sp>
      <p:graphicFrame>
        <p:nvGraphicFramePr>
          <p:cNvPr id="98202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0603" y="1832979"/>
          <a:ext cx="2943740" cy="115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Equation" r:id="rId1" imgW="1612900" imgH="635000" progId="Equation.3">
                  <p:embed/>
                </p:oleObj>
              </mc:Choice>
              <mc:Fallback>
                <p:oleObj name="Equation" r:id="rId1" imgW="1612900" imgH="635000" progId="Equation.3">
                  <p:embed/>
                  <p:pic>
                    <p:nvPicPr>
                      <p:cNvPr id="0" name="图片 100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603" y="1832979"/>
                        <a:ext cx="2943740" cy="1158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mtClean="0"/>
              <a:t>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binary signal and its root-mean-square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Fourier amplitudes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73" y="1657640"/>
            <a:ext cx="5824366" cy="16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A582-961A-4ECC-B394-C09395C732D1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D46FE-AD3C-479F-9FCA-E938D7A212BC}" type="slidenum">
              <a:rPr lang="en-US" sz="900"/>
            </a:fld>
            <a:endParaRPr lang="en-US" sz="900"/>
          </a:p>
        </p:txBody>
      </p:sp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350" b="1" i="1" dirty="0">
                <a:solidFill>
                  <a:srgbClr val="FF0000"/>
                </a:solidFill>
              </a:rPr>
              <a:t>Codebook</a:t>
            </a:r>
            <a:r>
              <a:rPr lang="en-US" sz="1350" dirty="0"/>
              <a:t>: Collection of </a:t>
            </a:r>
            <a:r>
              <a:rPr lang="en-US" sz="1350" dirty="0" err="1"/>
              <a:t>codewords</a:t>
            </a:r>
            <a:r>
              <a:rPr lang="en-US" sz="1350" dirty="0"/>
              <a:t>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In general with B-bit binary codebook there are 2</a:t>
            </a:r>
            <a:r>
              <a:rPr lang="en-US" sz="1350" baseline="30000" dirty="0"/>
              <a:t>B</a:t>
            </a:r>
            <a:r>
              <a:rPr lang="en-US" sz="1350" dirty="0"/>
              <a:t> different quantization (or reconstruction) levels.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b="1" i="1" dirty="0">
                <a:solidFill>
                  <a:srgbClr val="FF0000"/>
                </a:solidFill>
              </a:rPr>
              <a:t>Bit rate</a:t>
            </a:r>
            <a:r>
              <a:rPr lang="en-US" sz="1350" dirty="0"/>
              <a:t> is defined as the number of bits B per sample multiplied by sample rate </a:t>
            </a:r>
            <a:r>
              <a:rPr lang="en-US" sz="1350" dirty="0" err="1"/>
              <a:t>f</a:t>
            </a:r>
            <a:r>
              <a:rPr lang="en-US" sz="1350" baseline="-25000" dirty="0" err="1"/>
              <a:t>s</a:t>
            </a:r>
            <a:r>
              <a:rPr lang="en-US" sz="1350" dirty="0"/>
              <a:t>:</a:t>
            </a:r>
            <a:endParaRPr lang="en-US" sz="135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350" dirty="0"/>
              <a:t>I=</a:t>
            </a:r>
            <a:r>
              <a:rPr lang="en-US" sz="1350" dirty="0" err="1"/>
              <a:t>Bf</a:t>
            </a:r>
            <a:r>
              <a:rPr lang="en-US" sz="1350" baseline="-25000" dirty="0" err="1"/>
              <a:t>s</a:t>
            </a:r>
            <a:endParaRPr lang="en-US" sz="1350" baseline="-2500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1350" baseline="-25000" dirty="0"/>
          </a:p>
          <a:p>
            <a:pPr>
              <a:lnSpc>
                <a:spcPct val="90000"/>
              </a:lnSpc>
            </a:pPr>
            <a:r>
              <a:rPr lang="en-US" sz="1350" dirty="0"/>
              <a:t>Decoder inverts the coder operation taking the codeword back to a quantized amplitude value (e.g., 01 </a:t>
            </a:r>
            <a:r>
              <a:rPr lang="en-US" sz="13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    )</a:t>
            </a:r>
            <a:r>
              <a:rPr lang="en-US" sz="1350" dirty="0"/>
              <a:t>.</a:t>
            </a:r>
            <a:endParaRPr lang="en-US" sz="1350" dirty="0"/>
          </a:p>
          <a:p>
            <a:pPr>
              <a:lnSpc>
                <a:spcPct val="90000"/>
              </a:lnSpc>
            </a:pP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Often the goal of speech coding/decoding is to maintain the bit rate as low as possible while maintaining a required level of quality.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Because sampling rate is fixed for most applications this goal implies that the bit rate be reduced by decreasing the number of bits per sample  </a:t>
            </a:r>
            <a:endParaRPr lang="en-US" sz="1350" dirty="0"/>
          </a:p>
        </p:txBody>
      </p:sp>
      <p:graphicFrame>
        <p:nvGraphicFramePr>
          <p:cNvPr id="98509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874580" y="2934723"/>
          <a:ext cx="357250" cy="34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3" name="Equation" r:id="rId1" imgW="165100" imgH="215900" progId="Equation.3">
                  <p:embed/>
                </p:oleObj>
              </mc:Choice>
              <mc:Fallback>
                <p:oleObj name="Equation" r:id="rId1" imgW="165100" imgH="215900" progId="Equation.3">
                  <p:embed/>
                  <p:pic>
                    <p:nvPicPr>
                      <p:cNvPr id="0" name="图片 101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580" y="2934723"/>
                        <a:ext cx="357250" cy="346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7297-74B0-49BD-B45A-1C0CE9F1544F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3EFB8-A024-4AA9-9640-82C97B44CB99}" type="slidenum">
              <a:rPr lang="en-US" sz="900"/>
            </a:fld>
            <a:endParaRPr lang="en-US" sz="900"/>
          </a:p>
        </p:txBody>
      </p:sp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50"/>
              <a:t>Designing a uniform scalar quantizer requires knowledge of the maximum value of the sequence.</a:t>
            </a:r>
            <a:endParaRPr lang="en-US" sz="1650"/>
          </a:p>
          <a:p>
            <a:pPr>
              <a:lnSpc>
                <a:spcPct val="90000"/>
              </a:lnSpc>
            </a:pPr>
            <a:r>
              <a:rPr lang="en-US" sz="1650"/>
              <a:t>Typically the range of the speech signal is expressed in terms of the standard deviation of the signal.</a:t>
            </a:r>
            <a:endParaRPr lang="en-US" sz="1650"/>
          </a:p>
          <a:p>
            <a:pPr lvl="1">
              <a:lnSpc>
                <a:spcPct val="90000"/>
              </a:lnSpc>
            </a:pPr>
            <a:r>
              <a:rPr lang="en-US" sz="1500"/>
              <a:t>Specifically, it is often assumed that: -4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≤x[n]≤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 </a:t>
            </a:r>
            <a:r>
              <a:rPr lang="en-US" sz="1500">
                <a:sym typeface="Symbol" panose="05050102010706020507" pitchFamily="18" charset="2"/>
              </a:rPr>
              <a:t>where 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 is signal’s standard deviation.</a:t>
            </a:r>
            <a:endParaRPr lang="en-US" sz="15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Under the assumption that speech samples obey Laplacian pdf there are approximately 0.35% of speech samples fall outside of the range: </a:t>
            </a:r>
            <a:r>
              <a:rPr lang="en-US" sz="1500"/>
              <a:t>-4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≤x[n]≤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Assume B-bit binary codebook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⇒ 2</a:t>
            </a:r>
            <a:r>
              <a:rPr lang="en-US" sz="1500" baseline="30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B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 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Maximum signal value x</a:t>
            </a:r>
            <a:r>
              <a:rPr lang="en-US" sz="15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0162-56AA-499B-BA8A-505AEAAD403A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A09F-FBFD-4C84-89DB-B364BE948253}" type="slidenum">
              <a:rPr lang="en-US" sz="900"/>
            </a:fld>
            <a:endParaRPr lang="en-US" sz="900"/>
          </a:p>
        </p:txBody>
      </p:sp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For the uniform quantization step size </a:t>
            </a:r>
            <a:r>
              <a:rPr lang="en-US" sz="1950">
                <a:sym typeface="Symbol" panose="05050102010706020507" pitchFamily="18" charset="2"/>
              </a:rPr>
              <a:t></a:t>
            </a:r>
            <a:r>
              <a:rPr lang="en-US" sz="1650"/>
              <a:t> we get:</a:t>
            </a:r>
            <a:endParaRPr lang="en-US" sz="1650"/>
          </a:p>
          <a:p>
            <a:endParaRPr lang="en-US" sz="1650"/>
          </a:p>
          <a:p>
            <a:endParaRPr lang="en-US" sz="1650"/>
          </a:p>
          <a:p>
            <a:endParaRPr lang="en-US" sz="1650"/>
          </a:p>
          <a:p>
            <a:r>
              <a:rPr lang="en-US" sz="1650"/>
              <a:t>Quantization step size </a:t>
            </a:r>
            <a:r>
              <a:rPr lang="en-US" sz="1950">
                <a:sym typeface="Symbol" panose="05050102010706020507" pitchFamily="18" charset="2"/>
              </a:rPr>
              <a:t> </a:t>
            </a:r>
            <a:r>
              <a:rPr lang="en-US" sz="1650"/>
              <a:t>relates directly to the notion of </a:t>
            </a:r>
            <a:r>
              <a:rPr lang="en-US" sz="1650" b="1" i="1">
                <a:solidFill>
                  <a:srgbClr val="FF0000"/>
                </a:solidFill>
              </a:rPr>
              <a:t>quantization noise</a:t>
            </a:r>
            <a:r>
              <a:rPr lang="en-US" sz="1650"/>
              <a:t>.</a:t>
            </a:r>
            <a:endParaRPr lang="en-US" sz="1650"/>
          </a:p>
        </p:txBody>
      </p:sp>
      <p:graphicFrame>
        <p:nvGraphicFramePr>
          <p:cNvPr id="98918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25968" y="1723374"/>
          <a:ext cx="5263483" cy="7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7" name="Equation" r:id="rId1" imgW="2654300" imgH="393700" progId="Equation.3">
                  <p:embed/>
                </p:oleObj>
              </mc:Choice>
              <mc:Fallback>
                <p:oleObj name="Equation" r:id="rId1" imgW="2654300" imgH="393700" progId="Equation.3">
                  <p:embed/>
                  <p:pic>
                    <p:nvPicPr>
                      <p:cNvPr id="0" name="图片 102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968" y="1723374"/>
                        <a:ext cx="5263483" cy="78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AB94-CA29-45E3-9C04-407D35BDE678}" type="datetime3">
              <a:rPr lang="en-US" sz="900"/>
            </a:fld>
            <a:endParaRPr lang="en-US" sz="9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DED0-3FC3-40DD-A355-29883FA96999}" type="slidenum">
              <a:rPr lang="en-US" sz="900"/>
            </a:fld>
            <a:endParaRPr lang="en-US" sz="900"/>
          </a:p>
        </p:txBody>
      </p:sp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 dirty="0"/>
              <a:t>Two classes of quantization noise:</a:t>
            </a:r>
            <a:endParaRPr lang="en-US" sz="1650" dirty="0"/>
          </a:p>
          <a:p>
            <a:pPr lvl="1"/>
            <a:r>
              <a:rPr lang="en-US" sz="1500" b="1" i="1" dirty="0">
                <a:solidFill>
                  <a:srgbClr val="FF0000"/>
                </a:solidFill>
              </a:rPr>
              <a:t>Granular Distortion</a:t>
            </a:r>
            <a:endParaRPr lang="en-US" sz="1500" b="1" i="1" dirty="0">
              <a:solidFill>
                <a:srgbClr val="FF0000"/>
              </a:solidFill>
            </a:endParaRPr>
          </a:p>
          <a:p>
            <a:pPr lvl="1"/>
            <a:r>
              <a:rPr lang="en-US" sz="1500" b="1" i="1" dirty="0">
                <a:solidFill>
                  <a:srgbClr val="FF0000"/>
                </a:solidFill>
              </a:rPr>
              <a:t>Overload Distortion</a:t>
            </a:r>
            <a:endParaRPr lang="en-US" sz="1500" b="1" i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000" b="1" i="1" dirty="0">
                <a:latin typeface="+mj-lt"/>
                <a:ea typeface="+mj-ea"/>
                <a:cs typeface="+mj-cs"/>
              </a:rPr>
              <a:t>Granular </a:t>
            </a:r>
            <a:r>
              <a:rPr lang="en-US" sz="3000" b="1" i="1" dirty="0" smtClean="0">
                <a:latin typeface="+mj-lt"/>
                <a:ea typeface="+mj-ea"/>
                <a:cs typeface="+mj-cs"/>
              </a:rPr>
              <a:t>Distortion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617543" y="1086040"/>
            <a:ext cx="6001800" cy="342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91" tIns="34295" rIns="68591" bIns="34295" numCol="1" anchor="t" anchorCtr="0" compatLnSpc="1"/>
          <a:lstStyle/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en-US" sz="1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x[n] </a:t>
            </a:r>
            <a:r>
              <a:rPr kumimoji="0" lang="en-US" sz="1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unquantized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signal and e[n] is the quantization noise.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For given step size 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Symbol" panose="05050102010706020507" pitchFamily="18" charset="2"/>
              </a:rPr>
              <a:t> the magnitude of the quantization noise e[n] can be no greater than /2, that is: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</a:pPr>
            <a:endParaRPr lang="en-US" sz="675" kern="0" dirty="0"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3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Symbol" panose="05050102010706020507" pitchFamily="18" charset="2"/>
              </a:rPr>
              <a:t>Figure 12.5 depicts this property were: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175153" y="1097948"/>
          <a:ext cx="2160172" cy="412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1" name="Equation" r:id="rId1" imgW="1066165" imgH="203200" progId="Equation.3">
                  <p:embed/>
                </p:oleObj>
              </mc:Choice>
              <mc:Fallback>
                <p:oleObj name="Equation" r:id="rId1" imgW="1066165" imgH="203200" progId="Equation.3">
                  <p:embed/>
                  <p:pic>
                    <p:nvPicPr>
                      <p:cNvPr id="0" name="图片 103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153" y="1097948"/>
                        <a:ext cx="2160172" cy="4120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581338" y="2406723"/>
          <a:ext cx="1676693" cy="582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2" name="Equation" r:id="rId3" imgW="939165" imgH="393700" progId="Equation.3">
                  <p:embed/>
                </p:oleObj>
              </mc:Choice>
              <mc:Fallback>
                <p:oleObj name="Equation" r:id="rId3" imgW="939165" imgH="393700" progId="Equation.3">
                  <p:embed/>
                  <p:pic>
                    <p:nvPicPr>
                      <p:cNvPr id="0" name="图片 103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338" y="2406723"/>
                        <a:ext cx="1676693" cy="582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3300190" y="3624897"/>
          <a:ext cx="2309026" cy="43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3" name="Equation" r:id="rId5" imgW="1066165" imgH="203200" progId="Equation.3">
                  <p:embed/>
                </p:oleObj>
              </mc:Choice>
              <mc:Fallback>
                <p:oleObj name="Equation" r:id="rId5" imgW="1066165" imgH="203200" progId="Equation.3">
                  <p:embed/>
                  <p:pic>
                    <p:nvPicPr>
                      <p:cNvPr id="0" name="图片 103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190" y="3624897"/>
                        <a:ext cx="2309026" cy="439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AB19-9EF5-4525-A5AE-92B8C40DD107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7A41-70EE-4A69-BC8C-58DD3D01711E}" type="slidenum">
              <a:rPr lang="en-US" sz="900"/>
            </a:fld>
            <a:endParaRPr lang="en-US" sz="900"/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pic>
        <p:nvPicPr>
          <p:cNvPr id="9994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4024-0090-4179-9D5B-16244EED62F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339D-27A2-4CED-811C-FF503EC6E143}" type="slidenum">
              <a:rPr lang="en-US" sz="900"/>
            </a:fld>
            <a:endParaRPr lang="en-US" sz="900"/>
          </a:p>
        </p:txBody>
      </p:sp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/>
              <a:t>Overload Distortion</a:t>
            </a:r>
            <a:endParaRPr lang="en-US" b="1" i="1" dirty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 smtClean="0"/>
              <a:t>Maximum-value </a:t>
            </a:r>
            <a:r>
              <a:rPr lang="en-US" sz="2100" dirty="0"/>
              <a:t>constant:</a:t>
            </a:r>
            <a:endParaRPr lang="en-US" sz="2100" dirty="0"/>
          </a:p>
          <a:p>
            <a:pPr lvl="1">
              <a:lnSpc>
                <a:spcPct val="90000"/>
              </a:lnSpc>
            </a:pPr>
            <a:r>
              <a:rPr lang="en-US" sz="1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x</a:t>
            </a:r>
            <a:r>
              <a:rPr lang="en-US" sz="18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 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</a:t>
            </a:r>
            <a:r>
              <a:rPr lang="en-US" sz="1800" dirty="0">
                <a:sym typeface="Symbol" panose="05050102010706020507" pitchFamily="18" charset="2"/>
              </a:rPr>
              <a:t>≤x[n]≤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</a:t>
            </a:r>
            <a:r>
              <a:rPr lang="en-US" sz="1800" dirty="0">
                <a:sym typeface="Symbol" panose="05050102010706020507" pitchFamily="18" charset="2"/>
              </a:rPr>
              <a:t>)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ym typeface="Symbol" panose="05050102010706020507" pitchFamily="18" charset="2"/>
              </a:rPr>
              <a:t>For </a:t>
            </a:r>
            <a:r>
              <a:rPr lang="en-US" sz="1800" dirty="0" err="1">
                <a:sym typeface="Symbol" panose="05050102010706020507" pitchFamily="18" charset="2"/>
              </a:rPr>
              <a:t>Laplacian</a:t>
            </a:r>
            <a:r>
              <a:rPr lang="en-US" sz="1800" dirty="0">
                <a:sym typeface="Symbol" panose="05050102010706020507" pitchFamily="18" charset="2"/>
              </a:rPr>
              <a:t> </a:t>
            </a:r>
            <a:r>
              <a:rPr lang="en-US" sz="1800" dirty="0" err="1">
                <a:sym typeface="Symbol" panose="05050102010706020507" pitchFamily="18" charset="2"/>
              </a:rPr>
              <a:t>pdf</a:t>
            </a:r>
            <a:r>
              <a:rPr lang="en-US" sz="1800" dirty="0">
                <a:sym typeface="Symbol" panose="05050102010706020507" pitchFamily="18" charset="2"/>
              </a:rPr>
              <a:t>, 0.35% of the speech samples fall outside the range of the </a:t>
            </a:r>
            <a:r>
              <a:rPr lang="en-US" sz="1800" dirty="0" err="1">
                <a:sym typeface="Symbol" panose="05050102010706020507" pitchFamily="18" charset="2"/>
              </a:rPr>
              <a:t>quantizer</a:t>
            </a:r>
            <a:r>
              <a:rPr lang="en-US" sz="1800" dirty="0">
                <a:sym typeface="Symbol" panose="05050102010706020507" pitchFamily="18" charset="2"/>
              </a:rPr>
              <a:t>.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b="1" i="1" dirty="0">
                <a:solidFill>
                  <a:srgbClr val="FF0000"/>
                </a:solidFill>
                <a:sym typeface="Symbol" panose="05050102010706020507" pitchFamily="18" charset="2"/>
              </a:rPr>
              <a:t>Clipped</a:t>
            </a:r>
            <a:r>
              <a:rPr lang="en-US" sz="1800" dirty="0">
                <a:sym typeface="Symbol" panose="05050102010706020507" pitchFamily="18" charset="2"/>
              </a:rPr>
              <a:t> samples incur a quantization error in excess of /2.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ym typeface="Symbol" panose="05050102010706020507" pitchFamily="18" charset="2"/>
              </a:rPr>
              <a:t>Due to the small number of clipped samples it is common to neglect the infrequent large errors in theoretical calculations.</a:t>
            </a:r>
            <a:endParaRPr lang="en-US" sz="1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2);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1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07445"/>
            <a:ext cx="6001800" cy="362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</a:t>
            </a:r>
            <a:r>
              <a:rPr lang="en-US" dirty="0" smtClean="0"/>
              <a:t>3);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9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5);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0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08" y="1600480"/>
            <a:ext cx="6519812" cy="15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EC97-9079-4433-8EAB-7AA10FC9B1E2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C97-C3D3-4F14-9C77-48AEA1EC02AD}" type="slidenum">
              <a:rPr lang="en-US" sz="900"/>
            </a:fld>
            <a:endParaRPr lang="en-US" sz="90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50" b="1" i="1"/>
              <a:t>Statistical Model of Quantization Noise</a:t>
            </a:r>
            <a:endParaRPr lang="en-US" sz="1950" b="1" i="1"/>
          </a:p>
          <a:p>
            <a:pPr lvl="1"/>
            <a:r>
              <a:rPr lang="en-US" sz="1650"/>
              <a:t>Desired approach in analyzing the quantization error in numerous applications.</a:t>
            </a:r>
            <a:endParaRPr lang="en-US" sz="1650"/>
          </a:p>
          <a:p>
            <a:pPr lvl="1"/>
            <a:r>
              <a:rPr lang="en-US" sz="1650"/>
              <a:t>Quantization error is considered an ergodic white-noise random process.</a:t>
            </a:r>
            <a:endParaRPr lang="en-US" sz="1650"/>
          </a:p>
          <a:p>
            <a:pPr lvl="1"/>
            <a:r>
              <a:rPr lang="en-US" sz="1650"/>
              <a:t>The autocorrelation function of such a process is expressed as:</a:t>
            </a:r>
            <a:endParaRPr lang="en-US" sz="1650"/>
          </a:p>
        </p:txBody>
      </p:sp>
      <p:graphicFrame>
        <p:nvGraphicFramePr>
          <p:cNvPr id="100147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1795" y="3307605"/>
          <a:ext cx="2943740" cy="144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5" name="Equation" r:id="rId1" imgW="1447800" imgH="711200" progId="Equation.3">
                  <p:embed/>
                </p:oleObj>
              </mc:Choice>
              <mc:Fallback>
                <p:oleObj name="Equation" r:id="rId1" imgW="1447800" imgH="711200" progId="Equation.3">
                  <p:embed/>
                  <p:pic>
                    <p:nvPicPr>
                      <p:cNvPr id="0" name="图片 104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795" y="3307605"/>
                        <a:ext cx="2943740" cy="1445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F7E-6476-4BDC-AFF9-14583AB3D372}" type="datetime3">
              <a:rPr lang="en-US" sz="900"/>
            </a:fld>
            <a:endParaRPr lang="en-US" sz="90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C21-DE3B-44CE-B451-6E8C9ADAF5F9}" type="slidenum">
              <a:rPr lang="en-US" sz="900"/>
            </a:fld>
            <a:endParaRPr lang="en-US" sz="900"/>
          </a:p>
        </p:txBody>
      </p:sp>
      <p:sp>
        <p:nvSpPr>
          <p:cNvPr id="100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Previous expression states that the process is uncorrelated.</a:t>
            </a:r>
            <a:endParaRPr lang="en-US" sz="1650"/>
          </a:p>
          <a:p>
            <a:r>
              <a:rPr lang="en-US" sz="1650"/>
              <a:t>Furthermore, it is also assumed that the quantization noise and the input signal are uncorrelated, i.e.,</a:t>
            </a:r>
            <a:endParaRPr lang="en-US" sz="1650"/>
          </a:p>
          <a:p>
            <a:pPr lvl="1"/>
            <a:r>
              <a:rPr lang="en-US" sz="1500"/>
              <a:t>E(x[n]e[n+m])=0,  </a:t>
            </a:r>
            <a:r>
              <a:rPr lang="en-US" sz="1500">
                <a:sym typeface="Symbol" panose="05050102010706020507" pitchFamily="18" charset="2"/>
              </a:rPr>
              <a:t></a:t>
            </a:r>
            <a:r>
              <a:rPr lang="en-US" sz="1500"/>
              <a:t> m.</a:t>
            </a:r>
            <a:endParaRPr lang="en-US" sz="1500"/>
          </a:p>
          <a:p>
            <a:r>
              <a:rPr lang="en-US" sz="1800"/>
              <a:t>Final assumption is that the pdf of the quantization noise is uniform over the quantization interval:</a:t>
            </a:r>
            <a:endParaRPr lang="en-US" sz="1800"/>
          </a:p>
        </p:txBody>
      </p:sp>
      <p:graphicFrame>
        <p:nvGraphicFramePr>
          <p:cNvPr id="100454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207305" y="3658240"/>
          <a:ext cx="2242339" cy="93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9" name="Equation" r:id="rId1" imgW="1828800" imgH="965200" progId="Equation.3">
                  <p:embed/>
                </p:oleObj>
              </mc:Choice>
              <mc:Fallback>
                <p:oleObj name="Equation" r:id="rId1" imgW="1828800" imgH="965200" progId="Equation.3">
                  <p:embed/>
                  <p:pic>
                    <p:nvPicPr>
                      <p:cNvPr id="0" name="图片 1055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7305" y="3658240"/>
                        <a:ext cx="2242339" cy="931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7D13-E8B1-4C55-9019-D61E9C78847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63681-C5E8-4B9F-A9D0-93EBDBE3599C}" type="slidenum">
              <a:rPr lang="en-US" sz="900"/>
            </a:fld>
            <a:endParaRPr lang="en-US" sz="900"/>
          </a:p>
        </p:txBody>
      </p:sp>
      <p:sp>
        <p:nvSpPr>
          <p:cNvPr id="100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650"/>
              <a:t>Stated assumptions are not always valid.</a:t>
            </a:r>
            <a:endParaRPr lang="en-US" sz="1650"/>
          </a:p>
          <a:p>
            <a:pPr lvl="1">
              <a:lnSpc>
                <a:spcPct val="80000"/>
              </a:lnSpc>
            </a:pPr>
            <a:r>
              <a:rPr lang="en-US" sz="1500"/>
              <a:t>Consider a slowly varying – linearly varying signal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⇒ then e[n] is also changing linearly and is signal dependent (see Figure 12.5 in the previous slide).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Correlated quantization noise can be annoying.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When quantization step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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small then assumptions for the noise being uncorrelated with itself and the signal are roughly valid when the signal fluctuates rapidly among all quantization levels.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Quantization error approaches a white-noise process with an impulsive autocorrelation and flat spectrum.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65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 can force e[n] to be white-noise and uncorrelated with x[n] by adding white-noise to x[n] prior to quantization.</a:t>
            </a:r>
            <a:endParaRPr lang="en-US" sz="165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Error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2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EC45-5370-4F76-AA8E-172E28589168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D2245-0495-45F8-9AFB-BA360029FCF4}" type="slidenum">
              <a:rPr lang="en-US" sz="900"/>
            </a:fld>
            <a:endParaRPr lang="en-US" sz="90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50"/>
              <a:t>Process of adding white noise is known as </a:t>
            </a:r>
            <a:r>
              <a:rPr lang="en-US" sz="1950" b="1" i="1">
                <a:solidFill>
                  <a:srgbClr val="FF0000"/>
                </a:solidFill>
              </a:rPr>
              <a:t>Dithering</a:t>
            </a:r>
            <a:r>
              <a:rPr lang="en-US" sz="1950"/>
              <a:t>.</a:t>
            </a:r>
            <a:endParaRPr lang="en-US" sz="1950"/>
          </a:p>
          <a:p>
            <a:r>
              <a:rPr lang="en-US" sz="1950"/>
              <a:t>This decorrelation technique was shown to be useful not only in improving the perceptual quality of the quantization noise but also with image signals.</a:t>
            </a:r>
            <a:endParaRPr lang="en-US" sz="1950"/>
          </a:p>
          <a:p>
            <a:r>
              <a:rPr lang="en-US" sz="1950" b="1" i="1">
                <a:solidFill>
                  <a:srgbClr val="FF0000"/>
                </a:solidFill>
              </a:rPr>
              <a:t>Signal-to-Noise Ratio</a:t>
            </a:r>
            <a:endParaRPr lang="en-US" sz="1950" b="1" i="1">
              <a:solidFill>
                <a:srgbClr val="FF0000"/>
              </a:solidFill>
            </a:endParaRPr>
          </a:p>
          <a:p>
            <a:pPr lvl="1"/>
            <a:r>
              <a:rPr lang="en-US" sz="1650"/>
              <a:t>A measure to quantify severity of the quantization noise.</a:t>
            </a:r>
            <a:endParaRPr lang="en-US" sz="1650"/>
          </a:p>
          <a:p>
            <a:pPr lvl="1"/>
            <a:r>
              <a:rPr lang="en-US" sz="1650"/>
              <a:t>Relates the strength of the signal to the strength of the quantization noise.</a:t>
            </a:r>
            <a:endParaRPr lang="en-US" sz="16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Quantization3(sig, 48000, 100, 2, 32);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3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00300"/>
            <a:ext cx="6001800" cy="363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Quantization3(sig, 48000, 100, 2, 32);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0" y="1003287"/>
            <a:ext cx="6859200" cy="363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10C4-59AB-4D37-AFE9-E410F1868C4F}" type="datetime3">
              <a:rPr lang="en-US" sz="900"/>
            </a:fld>
            <a:endParaRPr lang="en-US" sz="90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6823-1D91-4B50-A2EC-7179AF53CD1D}" type="slidenum">
              <a:rPr lang="en-US" sz="900"/>
            </a:fld>
            <a:endParaRPr lang="en-US" sz="900"/>
          </a:p>
        </p:txBody>
      </p:sp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SNR is defined as:</a:t>
            </a:r>
            <a:endParaRPr lang="en-US" sz="1650"/>
          </a:p>
          <a:p>
            <a:endParaRPr lang="en-US" sz="1650"/>
          </a:p>
          <a:p>
            <a:endParaRPr lang="en-US" sz="1650"/>
          </a:p>
          <a:p>
            <a:endParaRPr lang="en-US" sz="1650"/>
          </a:p>
          <a:p>
            <a:r>
              <a:rPr lang="en-US" sz="1650"/>
              <a:t>Given assumptions for</a:t>
            </a:r>
            <a:endParaRPr lang="en-US" sz="1650"/>
          </a:p>
          <a:p>
            <a:pPr lvl="1"/>
            <a:r>
              <a:rPr lang="en-US" sz="1500"/>
              <a:t>Quantizer range: 2x</a:t>
            </a:r>
            <a:r>
              <a:rPr lang="en-US" sz="1500" baseline="-25000"/>
              <a:t>max</a:t>
            </a:r>
            <a:r>
              <a:rPr lang="en-US" sz="1500"/>
              <a:t>, and</a:t>
            </a:r>
            <a:endParaRPr lang="en-US" sz="1500"/>
          </a:p>
          <a:p>
            <a:pPr lvl="1"/>
            <a:r>
              <a:rPr lang="en-US" sz="1500"/>
              <a:t>Quantization interval: </a:t>
            </a:r>
            <a:r>
              <a:rPr lang="en-US" sz="1500">
                <a:sym typeface="Symbol" panose="05050102010706020507" pitchFamily="18" charset="2"/>
              </a:rPr>
              <a:t>= </a:t>
            </a:r>
            <a:r>
              <a:rPr lang="en-US" sz="1500"/>
              <a:t>2x</a:t>
            </a:r>
            <a:r>
              <a:rPr lang="en-US" sz="1500" baseline="-25000"/>
              <a:t>max</a:t>
            </a:r>
            <a:r>
              <a:rPr lang="en-US" sz="1500"/>
              <a:t>/2</a:t>
            </a:r>
            <a:r>
              <a:rPr lang="en-US" sz="1500" baseline="30000"/>
              <a:t>B</a:t>
            </a:r>
            <a:r>
              <a:rPr lang="en-US" sz="1500"/>
              <a:t>, for a B-bit quantizer</a:t>
            </a:r>
            <a:endParaRPr lang="en-US" sz="1500"/>
          </a:p>
          <a:p>
            <a:pPr lvl="1"/>
            <a:r>
              <a:rPr lang="en-US" sz="1500"/>
              <a:t>Uniform pdf, it can be shown that (see Exercise 12.2):</a:t>
            </a:r>
            <a:endParaRPr lang="en-US" sz="1500"/>
          </a:p>
        </p:txBody>
      </p:sp>
      <p:graphicFrame>
        <p:nvGraphicFramePr>
          <p:cNvPr id="100966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6558" y="1473671"/>
          <a:ext cx="2943740" cy="1117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8" name="Equation" r:id="rId1" imgW="2209800" imgH="838200" progId="Equation.3">
                  <p:embed/>
                </p:oleObj>
              </mc:Choice>
              <mc:Fallback>
                <p:oleObj name="Equation" r:id="rId1" imgW="2209800" imgH="838200" progId="Equation.3">
                  <p:embed/>
                  <p:pic>
                    <p:nvPicPr>
                      <p:cNvPr id="0" name="图片 1065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558" y="1473671"/>
                        <a:ext cx="2943740" cy="11170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9670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103703" y="3897598"/>
          <a:ext cx="2943740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9" name="Equation" r:id="rId3" imgW="1968500" imgH="469900" progId="Equation.3">
                  <p:embed/>
                </p:oleObj>
              </mc:Choice>
              <mc:Fallback>
                <p:oleObj name="Equation" r:id="rId3" imgW="1968500" imgH="469900" progId="Equation.3">
                  <p:embed/>
                  <p:pic>
                    <p:nvPicPr>
                      <p:cNvPr id="0" name="图片 1065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703" y="3897598"/>
                        <a:ext cx="2943740" cy="7025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0882-9A99-41F3-8BBB-0BDF4D93C031}" type="datetime3">
              <a:rPr lang="en-US" sz="900"/>
            </a:fld>
            <a:endParaRPr lang="en-US" sz="9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9598-B306-4D46-8B5C-29CF4EDF5347}" type="slidenum">
              <a:rPr lang="en-US" sz="900"/>
            </a:fld>
            <a:endParaRPr lang="en-US" sz="900"/>
          </a:p>
        </p:txBody>
      </p:sp>
      <p:sp>
        <p:nvSpPr>
          <p:cNvPr id="101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1064706"/>
            <a:ext cx="5658840" cy="3223586"/>
          </a:xfrm>
        </p:spPr>
        <p:txBody>
          <a:bodyPr/>
          <a:lstStyle/>
          <a:p>
            <a:r>
              <a:rPr lang="en-US" sz="1650" dirty="0"/>
              <a:t>Thus SNR can be expressed as:</a:t>
            </a:r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r>
              <a:rPr lang="en-US" sz="1650" dirty="0"/>
              <a:t>Or in decibels (dB) as:</a:t>
            </a:r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r>
              <a:rPr lang="en-US" sz="1650" dirty="0"/>
              <a:t>Because </a:t>
            </a:r>
            <a:r>
              <a:rPr lang="en-US" sz="165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x</a:t>
            </a:r>
            <a:r>
              <a:rPr lang="en-US" sz="165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6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650" dirty="0"/>
              <a:t>4</a:t>
            </a:r>
            <a:r>
              <a:rPr lang="en-US" sz="1650" dirty="0">
                <a:sym typeface="Symbol" panose="05050102010706020507" pitchFamily="18" charset="2"/>
              </a:rPr>
              <a:t></a:t>
            </a:r>
            <a:r>
              <a:rPr lang="en-US" sz="1650" baseline="-25000" dirty="0">
                <a:sym typeface="Symbol" panose="05050102010706020507" pitchFamily="18" charset="2"/>
              </a:rPr>
              <a:t>x</a:t>
            </a:r>
            <a:r>
              <a:rPr lang="en-US" sz="1650" dirty="0">
                <a:sym typeface="Symbol" panose="05050102010706020507" pitchFamily="18" charset="2"/>
              </a:rPr>
              <a:t>, then</a:t>
            </a:r>
            <a:endParaRPr lang="en-US" sz="1650" dirty="0">
              <a:sym typeface="Symbol" panose="05050102010706020507" pitchFamily="18" charset="2"/>
            </a:endParaRPr>
          </a:p>
        </p:txBody>
      </p:sp>
      <p:graphicFrame>
        <p:nvGraphicFramePr>
          <p:cNvPr id="101478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714300" y="1431365"/>
          <a:ext cx="3697538" cy="75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2" name="Equation" r:id="rId1" imgW="2362200" imgH="482600" progId="Equation.3">
                  <p:embed/>
                </p:oleObj>
              </mc:Choice>
              <mc:Fallback>
                <p:oleObj name="Equation" r:id="rId1" imgW="2362200" imgH="482600" progId="Equation.3">
                  <p:embed/>
                  <p:pic>
                    <p:nvPicPr>
                      <p:cNvPr id="0" name="图片 107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300" y="1431365"/>
                        <a:ext cx="3697538" cy="75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790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46213" y="2526221"/>
          <a:ext cx="5851755" cy="140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3" name="Equation" r:id="rId3" imgW="3924300" imgH="939800" progId="Equation.3">
                  <p:embed/>
                </p:oleObj>
              </mc:Choice>
              <mc:Fallback>
                <p:oleObj name="Equation" r:id="rId3" imgW="3924300" imgH="939800" progId="Equation.3">
                  <p:embed/>
                  <p:pic>
                    <p:nvPicPr>
                      <p:cNvPr id="0" name="图片 107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13" y="2526221"/>
                        <a:ext cx="5851755" cy="14016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793" name="Text Box 9"/>
          <p:cNvSpPr txBox="1">
            <a:spLocks noChangeArrowheads="1"/>
          </p:cNvSpPr>
          <p:nvPr/>
        </p:nvSpPr>
        <p:spPr bwMode="auto">
          <a:xfrm>
            <a:off x="3215641" y="4161979"/>
            <a:ext cx="2732962" cy="3397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</p:spPr>
        <p:txBody>
          <a:bodyPr>
            <a:spAutoFit/>
          </a:bodyPr>
          <a:lstStyle/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en-US" sz="1800" dirty="0">
                <a:sym typeface="Symbol" panose="05050102010706020507" pitchFamily="18" charset="2"/>
              </a:rPr>
              <a:t>SNR(dB)≈6B-7.2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E38B-6F2F-45CE-A4C6-82D704FCB2BC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FB8CA-548D-4D38-B90C-69B484C2B2F9}" type="slidenum">
              <a:rPr lang="en-US" sz="900"/>
            </a:fld>
            <a:endParaRPr lang="en-US" sz="900"/>
          </a:p>
        </p:txBody>
      </p:sp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Presented quantization scheme is called </a:t>
            </a:r>
            <a:r>
              <a:rPr lang="en-US" sz="1500" b="1" i="1">
                <a:solidFill>
                  <a:srgbClr val="FF0000"/>
                </a:solidFill>
              </a:rPr>
              <a:t>pulse code modulation</a:t>
            </a:r>
            <a:r>
              <a:rPr lang="en-US" sz="1500"/>
              <a:t> (PCM).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B-bits per sample are transmitted as a codeword.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Advantages of this scheme: 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350"/>
              <a:t>It is </a:t>
            </a:r>
            <a:r>
              <a:rPr lang="en-US" sz="1350" b="1" i="1">
                <a:solidFill>
                  <a:srgbClr val="FF0000"/>
                </a:solidFill>
              </a:rPr>
              <a:t>instantaneous</a:t>
            </a:r>
            <a:r>
              <a:rPr lang="en-US" sz="1350"/>
              <a:t> (no coding delay)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Independent of the signal content (voice, music, etc.)</a:t>
            </a:r>
            <a:endParaRPr lang="en-US" sz="1350"/>
          </a:p>
          <a:p>
            <a:pPr>
              <a:lnSpc>
                <a:spcPct val="90000"/>
              </a:lnSpc>
            </a:pPr>
            <a:r>
              <a:rPr lang="en-US" sz="1500"/>
              <a:t>Disadvantages: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350"/>
              <a:t>It requires minimum of 11 bits per sample to achieve “toll quality”  (equivalent to a typical telephone quality) 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For 10000 Hz sampling rate, the required bit rate is:</a:t>
            </a:r>
            <a:br>
              <a:rPr lang="en-US" sz="1350"/>
            </a:br>
            <a:r>
              <a:rPr lang="en-US" sz="1350"/>
              <a:t>B=(11 bits/sample)x(10000 samples/sec)=110,000 bps=110 kbps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For CD quality signal with sample rate of 20000 Hz and 16-bits/sample, SNR(dB) =96-7.2=88.8 dB and bit rate of 320 kbps. </a:t>
            </a: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80" y="1600480"/>
            <a:ext cx="6516240" cy="146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Non-uniform Quantization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656840" y="4687120"/>
            <a:ext cx="1429000" cy="342960"/>
          </a:xfrm>
          <a:prstGeom prst="rect">
            <a:avLst/>
          </a:prstGeom>
        </p:spPr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485960" y="4687120"/>
            <a:ext cx="2172080" cy="342960"/>
          </a:xfrm>
          <a:prstGeom prst="rect">
            <a:avLst/>
          </a:prstGeom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8160" y="4687120"/>
            <a:ext cx="1429000" cy="342960"/>
          </a:xfrm>
          <a:prstGeom prst="rect">
            <a:avLst/>
          </a:prstGeom>
        </p:spPr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A2D0-6CC0-410D-8650-84213806E402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7F3B6-AC5E-4054-866B-0032666FC096}" type="slidenum">
              <a:rPr lang="en-US" sz="900"/>
            </a:fld>
            <a:endParaRPr lang="en-US" sz="900"/>
          </a:p>
        </p:txBody>
      </p:sp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Uniform quantization may not be optimal (SNR can not be as small as possible for certain number of decision and reconstruction levels)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Consider for example speech signal for which x[n] is much more likely to be in one particular region than in other (low values occurring much more often than the high values).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This implies that decision and reconstruction levels are not being utilized effectively with uniform intervals over </a:t>
            </a:r>
            <a:r>
              <a:rPr lang="en-US" sz="1500">
                <a:sym typeface="Symbol" panose="05050102010706020507" pitchFamily="18" charset="2"/>
              </a:rPr>
              <a:t>x</a:t>
            </a:r>
            <a:r>
              <a:rPr lang="en-US" sz="1500" baseline="-25000">
                <a:sym typeface="Symbol" panose="05050102010706020507" pitchFamily="18" charset="2"/>
              </a:rPr>
              <a:t>max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A Nonuniform quantization that is optimal (in a least-squared error sense) for a particular pdf is referred to as the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Max quantizer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Example of a nonuniform quantizer is given in the figure in the next slide.</a:t>
            </a:r>
            <a:endParaRPr lang="en-US" sz="15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0DAE-5FE7-4001-8347-08FCDD7D865C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A1A5-5923-45B5-822B-A22711BD3CA3}" type="slidenum">
              <a:rPr lang="en-US" sz="900"/>
            </a:fld>
            <a:endParaRPr lang="en-US" sz="900"/>
          </a:p>
        </p:txBody>
      </p:sp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pic>
        <p:nvPicPr>
          <p:cNvPr id="10219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110548" y="993155"/>
            <a:ext cx="4865745" cy="35867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EDE-6DC6-4202-BBB1-6FB99990D55E}" type="datetime3">
              <a:rPr lang="en-US" sz="900"/>
            </a:fld>
            <a:endParaRPr lang="en-US" sz="9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F9B51-5460-45B0-BE59-E05B1D1542E5}" type="slidenum">
              <a:rPr lang="en-US" sz="900"/>
            </a:fld>
            <a:endParaRPr lang="en-US" sz="900"/>
          </a:p>
        </p:txBody>
      </p:sp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Max Quantizer</a:t>
            </a:r>
            <a:endParaRPr lang="en-US" sz="1650"/>
          </a:p>
          <a:p>
            <a:pPr lvl="1"/>
            <a:r>
              <a:rPr lang="en-US" sz="1500"/>
              <a:t>Problem Definition: For a random variable x with a known pdf, find the set of M quantizer levels that minimizes the quantization error.</a:t>
            </a:r>
            <a:endParaRPr lang="en-US" sz="1500"/>
          </a:p>
          <a:p>
            <a:pPr lvl="1"/>
            <a:r>
              <a:rPr lang="en-US" sz="1500"/>
              <a:t>Therefore, finding the decision and boundary levels x</a:t>
            </a:r>
            <a:r>
              <a:rPr lang="en-US" sz="1500" baseline="-25000"/>
              <a:t>i</a:t>
            </a:r>
            <a:r>
              <a:rPr lang="en-US" sz="1500"/>
              <a:t> and x</a:t>
            </a:r>
            <a:r>
              <a:rPr lang="en-US" sz="1500" baseline="-25000"/>
              <a:t>i</a:t>
            </a:r>
            <a:r>
              <a:rPr lang="en-US" sz="1500"/>
              <a:t>, respectively, that minimizes the mean-squared error (MSE) distortion measure:</a:t>
            </a:r>
            <a:endParaRPr lang="en-US" sz="1500"/>
          </a:p>
          <a:p>
            <a:pPr algn="ctr">
              <a:buFont typeface="Wingdings" panose="05000000000000000000" pitchFamily="2" charset="2"/>
              <a:buNone/>
            </a:pPr>
            <a:r>
              <a:rPr lang="en-US" sz="1800"/>
              <a:t>D=E[(x-x)</a:t>
            </a:r>
            <a:r>
              <a:rPr lang="en-US" sz="1800" baseline="30000"/>
              <a:t>2</a:t>
            </a:r>
            <a:r>
              <a:rPr lang="en-US" sz="1800"/>
              <a:t>]</a:t>
            </a:r>
            <a:endParaRPr lang="en-US" sz="1800"/>
          </a:p>
          <a:p>
            <a:pPr lvl="1"/>
            <a:r>
              <a:rPr lang="en-US" sz="1500"/>
              <a:t>E-denotes expected value and x is the quantized version of x.</a:t>
            </a:r>
            <a:endParaRPr lang="en-US" sz="1500"/>
          </a:p>
          <a:p>
            <a:pPr lvl="1"/>
            <a:endParaRPr lang="en-US" sz="375"/>
          </a:p>
          <a:p>
            <a:pPr lvl="1"/>
            <a:r>
              <a:rPr lang="en-US" sz="1500"/>
              <a:t>It turns out that optimal decision level x</a:t>
            </a:r>
            <a:r>
              <a:rPr lang="en-US" sz="1500" baseline="-25000"/>
              <a:t>k </a:t>
            </a:r>
            <a:r>
              <a:rPr lang="en-US" sz="1500"/>
              <a:t>is given by: </a:t>
            </a:r>
            <a:endParaRPr lang="en-US" sz="1500"/>
          </a:p>
        </p:txBody>
      </p:sp>
      <p:sp>
        <p:nvSpPr>
          <p:cNvPr id="1022980" name="Text Box 4"/>
          <p:cNvSpPr txBox="1">
            <a:spLocks noChangeArrowheads="1"/>
          </p:cNvSpPr>
          <p:nvPr/>
        </p:nvSpPr>
        <p:spPr bwMode="auto">
          <a:xfrm>
            <a:off x="7149380" y="3415187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sp>
        <p:nvSpPr>
          <p:cNvPr id="1022981" name="Text Box 5"/>
          <p:cNvSpPr txBox="1">
            <a:spLocks noChangeArrowheads="1"/>
          </p:cNvSpPr>
          <p:nvPr/>
        </p:nvSpPr>
        <p:spPr bwMode="auto">
          <a:xfrm>
            <a:off x="7059749" y="2368968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sp>
        <p:nvSpPr>
          <p:cNvPr id="1022982" name="Text Box 6"/>
          <p:cNvSpPr txBox="1">
            <a:spLocks noChangeArrowheads="1"/>
          </p:cNvSpPr>
          <p:nvPr/>
        </p:nvSpPr>
        <p:spPr bwMode="auto">
          <a:xfrm>
            <a:off x="4983136" y="3102618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graphicFrame>
        <p:nvGraphicFramePr>
          <p:cNvPr id="1022983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100130" y="4051215"/>
          <a:ext cx="2943740" cy="59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1" name="Equation" r:id="rId1" imgW="1955800" imgH="393700" progId="Equation.3">
                  <p:embed/>
                </p:oleObj>
              </mc:Choice>
              <mc:Fallback>
                <p:oleObj name="Equation" r:id="rId1" imgW="1955800" imgH="393700" progId="Equation.3">
                  <p:embed/>
                  <p:pic>
                    <p:nvPicPr>
                      <p:cNvPr id="0" name="图片 108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130" y="4051215"/>
                        <a:ext cx="2943740" cy="593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438F-092C-48DC-BF66-3BD06AD4147E}" type="datetime3">
              <a:rPr lang="en-US" sz="900"/>
            </a:fld>
            <a:endParaRPr lang="en-US" sz="9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4A43-458C-4F56-84A0-61D0759F8B5D}" type="slidenum">
              <a:rPr lang="en-US" sz="900"/>
            </a:fld>
            <a:endParaRPr lang="en-US" sz="900"/>
          </a:p>
        </p:txBody>
      </p:sp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50"/>
              <a:t>Max Quantizer (cont.)</a:t>
            </a:r>
            <a:endParaRPr lang="en-US" sz="1650"/>
          </a:p>
          <a:p>
            <a:pPr lvl="1">
              <a:lnSpc>
                <a:spcPct val="90000"/>
              </a:lnSpc>
            </a:pPr>
            <a:r>
              <a:rPr lang="en-US" sz="1500"/>
              <a:t>The optimal reconstruction level x</a:t>
            </a:r>
            <a:r>
              <a:rPr lang="en-US" sz="1500" baseline="-25000"/>
              <a:t>k</a:t>
            </a:r>
            <a:r>
              <a:rPr lang="en-US" sz="1500"/>
              <a:t> is the centroid of p</a:t>
            </a:r>
            <a:r>
              <a:rPr lang="en-US" sz="1500" baseline="-25000"/>
              <a:t>x</a:t>
            </a:r>
            <a:r>
              <a:rPr lang="en-US" sz="1500"/>
              <a:t>(x) over the interval x</a:t>
            </a:r>
            <a:r>
              <a:rPr lang="en-US" sz="1500" baseline="-25000"/>
              <a:t>k-1</a:t>
            </a:r>
            <a:r>
              <a:rPr lang="en-US" sz="1500"/>
              <a:t>≤ x ≤x</a:t>
            </a:r>
            <a:r>
              <a:rPr lang="en-US" sz="1500" baseline="-25000"/>
              <a:t>k</a:t>
            </a:r>
            <a:r>
              <a:rPr lang="en-US" sz="1500"/>
              <a:t>:</a:t>
            </a: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/>
              <a:t>It is interpreted as the mean value of x over interval x</a:t>
            </a:r>
            <a:r>
              <a:rPr lang="en-US" sz="1500" baseline="-25000"/>
              <a:t>k-1</a:t>
            </a:r>
            <a:r>
              <a:rPr lang="en-US" sz="1500"/>
              <a:t>≤ x ≤x</a:t>
            </a:r>
            <a:r>
              <a:rPr lang="en-US" sz="1500" baseline="-25000"/>
              <a:t>k </a:t>
            </a:r>
            <a:r>
              <a:rPr lang="en-US" sz="1500"/>
              <a:t>for the normalized pdf p(x). 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/>
              <a:t>Solving last two equations for x</a:t>
            </a:r>
            <a:r>
              <a:rPr lang="en-US" sz="1500" baseline="-25000"/>
              <a:t>k</a:t>
            </a:r>
            <a:r>
              <a:rPr lang="en-US" sz="1500"/>
              <a:t> and x</a:t>
            </a:r>
            <a:r>
              <a:rPr lang="en-US" sz="1500" baseline="-25000"/>
              <a:t>k</a:t>
            </a:r>
            <a:r>
              <a:rPr lang="en-US" sz="1500"/>
              <a:t> is a nonlinear problem in these two variables.</a:t>
            </a:r>
            <a:endParaRPr lang="en-US" sz="1500"/>
          </a:p>
          <a:p>
            <a:pPr lvl="2">
              <a:lnSpc>
                <a:spcPct val="90000"/>
              </a:lnSpc>
            </a:pPr>
            <a:r>
              <a:rPr lang="en-US" sz="1425"/>
              <a:t>Iterative solution which requires obtaining pdf (can be difficult).</a:t>
            </a:r>
            <a:endParaRPr lang="en-US" sz="1425"/>
          </a:p>
        </p:txBody>
      </p:sp>
      <p:sp>
        <p:nvSpPr>
          <p:cNvPr id="1026052" name="Text Box 4"/>
          <p:cNvSpPr txBox="1">
            <a:spLocks noChangeArrowheads="1"/>
          </p:cNvSpPr>
          <p:nvPr/>
        </p:nvSpPr>
        <p:spPr bwMode="auto">
          <a:xfrm>
            <a:off x="5356760" y="1328970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  <p:graphicFrame>
        <p:nvGraphicFramePr>
          <p:cNvPr id="1026053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79886" y="1820784"/>
          <a:ext cx="2943740" cy="12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5" name="Equation" r:id="rId1" imgW="2311400" imgH="1016000" progId="Equation.3">
                  <p:embed/>
                </p:oleObj>
              </mc:Choice>
              <mc:Fallback>
                <p:oleObj name="Equation" r:id="rId1" imgW="2311400" imgH="1016000" progId="Equation.3">
                  <p:embed/>
                  <p:pic>
                    <p:nvPicPr>
                      <p:cNvPr id="0" name="图片 1096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886" y="1820784"/>
                        <a:ext cx="2943740" cy="12944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057" name="Text Box 9"/>
          <p:cNvSpPr txBox="1">
            <a:spLocks noChangeArrowheads="1"/>
          </p:cNvSpPr>
          <p:nvPr/>
        </p:nvSpPr>
        <p:spPr bwMode="auto">
          <a:xfrm>
            <a:off x="5519903" y="3183098"/>
            <a:ext cx="338197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0"/>
              <a:t>~</a:t>
            </a:r>
            <a:endParaRPr lang="en-US" sz="100"/>
          </a:p>
        </p:txBody>
      </p:sp>
      <p:sp>
        <p:nvSpPr>
          <p:cNvPr id="1026058" name="Text Box 10"/>
          <p:cNvSpPr txBox="1">
            <a:spLocks noChangeArrowheads="1"/>
          </p:cNvSpPr>
          <p:nvPr/>
        </p:nvSpPr>
        <p:spPr bwMode="auto">
          <a:xfrm>
            <a:off x="5789032" y="3495096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6928-14A6-4767-8E4E-A0A4AF037891}" type="datetime3">
              <a:rPr lang="en-US" sz="900"/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2FD6-437F-4135-A679-3F13D1B8E2B7}" type="slidenum">
              <a:rPr lang="en-US" sz="900"/>
            </a:fld>
            <a:endParaRPr lang="en-US" sz="900"/>
          </a:p>
        </p:txBody>
      </p:sp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pic>
        <p:nvPicPr>
          <p:cNvPr id="1077251" name="Picture 3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567528" y="1093185"/>
            <a:ext cx="3015190" cy="3435554"/>
          </a:xfrm>
        </p:spPr>
      </p:pic>
      <p:pic>
        <p:nvPicPr>
          <p:cNvPr id="1077252" name="Picture 4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61283" y="1086040"/>
            <a:ext cx="3008045" cy="342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9671-CCBE-4F7F-B9B2-24D869D1BE35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8C5-88AB-41F3-80FE-0E51B2BD5F12}" type="slidenum">
              <a:rPr lang="en-US" sz="900"/>
            </a:fld>
            <a:endParaRPr lang="en-US" sz="900"/>
          </a:p>
        </p:txBody>
      </p:sp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Companding</a:t>
            </a:r>
            <a:endParaRPr lang="en-US"/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Alternative to the nonuniform quantizer is </a:t>
            </a:r>
            <a:r>
              <a:rPr lang="en-US" sz="1650" b="1" i="1">
                <a:solidFill>
                  <a:srgbClr val="FF0000"/>
                </a:solidFill>
              </a:rPr>
              <a:t>companding</a:t>
            </a:r>
            <a:r>
              <a:rPr lang="en-US" sz="1650"/>
              <a:t>.</a:t>
            </a:r>
            <a:endParaRPr lang="en-US" sz="1650"/>
          </a:p>
          <a:p>
            <a:r>
              <a:rPr lang="en-US" sz="1650"/>
              <a:t>It is based on the fact that uniform quantizer is optimal for a uniform pdf. </a:t>
            </a:r>
            <a:endParaRPr lang="en-US" sz="1650"/>
          </a:p>
          <a:p>
            <a:pPr lvl="1"/>
            <a:r>
              <a:rPr lang="en-US" sz="1500"/>
              <a:t>Thus if a nonlinearity is applied to the waveform x[n] to form a new sequence g[n] whose pdf is uniform then</a:t>
            </a:r>
            <a:endParaRPr lang="en-US" sz="1500"/>
          </a:p>
          <a:p>
            <a:pPr lvl="1"/>
            <a:r>
              <a:rPr lang="en-US" sz="1500"/>
              <a:t>Uniform quantizer can be applied to g[n] to obtain g[n], as depicted in the Figure 12.10 in the next slide. </a:t>
            </a:r>
            <a:endParaRPr lang="en-US" sz="1500"/>
          </a:p>
        </p:txBody>
      </p:sp>
      <p:sp>
        <p:nvSpPr>
          <p:cNvPr id="1030148" name="Text Box 4"/>
          <p:cNvSpPr txBox="1">
            <a:spLocks noChangeArrowheads="1"/>
          </p:cNvSpPr>
          <p:nvPr/>
        </p:nvSpPr>
        <p:spPr bwMode="auto">
          <a:xfrm>
            <a:off x="2195097" y="3124747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6053-FA20-4F34-9189-3C4627732AB5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D984-F2FF-4E65-AA14-6FBFDCD03A97}" type="slidenum">
              <a:rPr lang="en-US" sz="900"/>
            </a:fld>
            <a:endParaRPr lang="en-US" sz="900"/>
          </a:p>
        </p:txBody>
      </p:sp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Companding</a:t>
            </a:r>
            <a:endParaRPr lang="en-US"/>
          </a:p>
        </p:txBody>
      </p:sp>
      <p:pic>
        <p:nvPicPr>
          <p:cNvPr id="103117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6523-1389-41D6-85DA-B7314D531BFC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6B6-F0A4-400D-A8C3-4D1E92E2CBAD}" type="slidenum">
              <a:rPr lang="en-US" sz="900"/>
            </a:fld>
            <a:endParaRPr lang="en-US" sz="900"/>
          </a:p>
        </p:txBody>
      </p:sp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Companding</a:t>
            </a:r>
            <a:endParaRPr lang="en-US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/>
              <a:t>A number of other nonlinear approximations </a:t>
            </a:r>
            <a:r>
              <a:rPr lang="en-US" sz="1500" dirty="0" smtClean="0"/>
              <a:t>to nonlinear </a:t>
            </a:r>
            <a:r>
              <a:rPr lang="en-US" sz="1500" dirty="0"/>
              <a:t>transformation that achieves uniform density are used in practice which do not require </a:t>
            </a:r>
            <a:r>
              <a:rPr lang="en-US" sz="1500" dirty="0" err="1"/>
              <a:t>pdf</a:t>
            </a:r>
            <a:r>
              <a:rPr lang="en-US" sz="1500" dirty="0"/>
              <a:t> measurement. </a:t>
            </a: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 smtClean="0"/>
              <a:t>Specifically: A-law </a:t>
            </a:r>
            <a:r>
              <a:rPr lang="en-US" sz="1500" dirty="0"/>
              <a:t>and </a:t>
            </a: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–law </a:t>
            </a:r>
            <a:r>
              <a:rPr lang="en-US" sz="1500" dirty="0" err="1" smtClean="0"/>
              <a:t>companding</a:t>
            </a:r>
            <a:r>
              <a:rPr lang="en-US" sz="1500" dirty="0" smtClean="0"/>
              <a:t> (ITU G.711).</a:t>
            </a: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-law coding is give by: </a:t>
            </a: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 smtClean="0"/>
              <a:t>ITU (then CCITT) </a:t>
            </a:r>
            <a:r>
              <a:rPr lang="en-US" sz="1500" dirty="0"/>
              <a:t>international standard coder at 64 kbps is an example application of </a:t>
            </a: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-law coding.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350" dirty="0">
                <a:sym typeface="Symbol" panose="05050102010706020507" pitchFamily="18" charset="2"/>
              </a:rPr>
              <a:t></a:t>
            </a:r>
            <a:r>
              <a:rPr lang="en-US" sz="1350" dirty="0"/>
              <a:t>-law transformation followed by 7-bit uniform quantization giving toll quality speech. </a:t>
            </a:r>
            <a:endParaRPr lang="en-US" sz="1350" dirty="0"/>
          </a:p>
          <a:p>
            <a:pPr lvl="1">
              <a:lnSpc>
                <a:spcPct val="80000"/>
              </a:lnSpc>
            </a:pPr>
            <a:r>
              <a:rPr lang="en-US" sz="1350" dirty="0"/>
              <a:t>Equivalent quality of straight uniform quantization achieved by 11 bits.</a:t>
            </a:r>
            <a:endParaRPr lang="en-US" sz="1350" dirty="0"/>
          </a:p>
        </p:txBody>
      </p:sp>
      <p:graphicFrame>
        <p:nvGraphicFramePr>
          <p:cNvPr id="10321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44041" y="2367061"/>
          <a:ext cx="3824957" cy="1038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9" name="Equation" r:id="rId1" imgW="2527300" imgH="685800" progId="Equation.3">
                  <p:embed/>
                </p:oleObj>
              </mc:Choice>
              <mc:Fallback>
                <p:oleObj name="Equation" r:id="rId1" imgW="2527300" imgH="685800" progId="Equation.3">
                  <p:embed/>
                  <p:pic>
                    <p:nvPicPr>
                      <p:cNvPr id="0" name="图片 110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041" y="2367061"/>
                        <a:ext cx="3824957" cy="10384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T1 carrier (1.544 Mbps). USA and Japan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257520"/>
            <a:ext cx="5813648" cy="26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(4)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38" y="1600480"/>
            <a:ext cx="6318561" cy="16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Multiplexing T1 streams into higher carriers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43" y="1600480"/>
            <a:ext cx="5983937" cy="194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After breakup of AT&amp;T in 1986 multiple long-distance carriers were connected with all different optical TDM systems.</a:t>
            </a:r>
            <a:endParaRPr lang="en-US" sz="1800" dirty="0" smtClean="0"/>
          </a:p>
          <a:p>
            <a:r>
              <a:rPr lang="en-US" sz="1800" dirty="0" smtClean="0"/>
              <a:t>Standard was needed (</a:t>
            </a:r>
            <a:r>
              <a:rPr lang="en-US" sz="1800" dirty="0" err="1" smtClean="0"/>
              <a:t>Bellcore</a:t>
            </a:r>
            <a:r>
              <a:rPr lang="en-US" sz="1800" dirty="0" smtClean="0"/>
              <a:t> 1985)</a:t>
            </a:r>
            <a:endParaRPr lang="en-US" sz="1800" dirty="0" smtClean="0"/>
          </a:p>
          <a:p>
            <a:pPr lvl="1"/>
            <a:r>
              <a:rPr lang="en-US" sz="1500" dirty="0" smtClean="0"/>
              <a:t>SONET (Synchronous Optical </a:t>
            </a:r>
            <a:r>
              <a:rPr lang="en-US" sz="1500" dirty="0" err="1" smtClean="0"/>
              <a:t>NETwork</a:t>
            </a:r>
            <a:r>
              <a:rPr lang="en-US" sz="1500" dirty="0" smtClean="0"/>
              <a:t>)</a:t>
            </a:r>
            <a:endParaRPr lang="en-US" sz="1500" dirty="0" smtClean="0"/>
          </a:p>
          <a:p>
            <a:pPr lvl="1"/>
            <a:r>
              <a:rPr lang="en-US" sz="1500" dirty="0" smtClean="0"/>
              <a:t>ITU provided its recommendations (G.707, G.708 and G.709) in 1989 – called SDH (Synchronous Digital Hierarchy).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SONET Design Goals:</a:t>
            </a:r>
            <a:endParaRPr lang="en-US" sz="1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Make it possible for different carriers to interwork - Common signaling standard with respect to wavelength, timing framing structure, and other issues.</a:t>
            </a:r>
            <a:endParaRPr lang="en-US" sz="135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Unifying US, European and Japanese digital systems (all were based on 64 kbps PCM channels but combined them in different (and incompatible) ways.</a:t>
            </a:r>
            <a:endParaRPr lang="en-US" sz="135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Provide the way to multiplex multiple digital channels.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At that time T3 with the rate of 44.737 Mbps was the highest in use.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T4 was mentioned and anything behind that was not even defined.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SONET extended this into hierarchy to gigabits/sec and beyond range.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095424"/>
            <a:ext cx="5658840" cy="3500002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1500" dirty="0" smtClean="0"/>
              <a:t>Providing support for operations, administration,  and maintenance (OAM) – needed to manage the network.</a:t>
            </a:r>
            <a:endParaRPr lang="en-US" sz="1500" dirty="0" smtClean="0"/>
          </a:p>
          <a:p>
            <a:pPr marL="914400" lvl="1" indent="-457200">
              <a:buFont typeface="+mj-lt"/>
              <a:buAutoNum type="arabicPeriod" startAt="4"/>
            </a:pPr>
            <a:endParaRPr lang="en-US" sz="1650" dirty="0"/>
          </a:p>
          <a:p>
            <a:pPr marL="514350" indent="-457200"/>
            <a:r>
              <a:rPr lang="en-US" sz="1800" dirty="0" smtClean="0"/>
              <a:t>SONET is a synchronous system that requires each sender to be tied to a common clock.</a:t>
            </a:r>
            <a:endParaRPr lang="en-US" sz="1800" dirty="0" smtClean="0"/>
          </a:p>
          <a:p>
            <a:pPr marL="514350" indent="-457200"/>
            <a:r>
              <a:rPr lang="en-US" sz="1800" dirty="0" smtClean="0"/>
              <a:t>Synchronization is done with precision of 1 part to 10</a:t>
            </a:r>
            <a:r>
              <a:rPr lang="en-US" sz="1800" baseline="30000" dirty="0" smtClean="0"/>
              <a:t>9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pPr marL="514350" indent="-457200"/>
            <a:r>
              <a:rPr lang="en-US" sz="1800" dirty="0" smtClean="0"/>
              <a:t>Frame is comprised of 810 bytes:</a:t>
            </a:r>
            <a:endParaRPr lang="en-US" sz="1800" dirty="0" smtClean="0"/>
          </a:p>
          <a:p>
            <a:pPr marL="914400" lvl="1" indent="-457200"/>
            <a:r>
              <a:rPr lang="en-US" sz="1500" dirty="0" smtClean="0"/>
              <a:t>90 columns x 9 rows 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8x810 = 6480 bits transmitted at 8000 times per second.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51.84 Mbps.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STS-1 (Synchronous Transport Signal – 1).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SONET/SDH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Two back-to-back SONET frames.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98" y="1028880"/>
            <a:ext cx="5863663" cy="29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095424"/>
            <a:ext cx="5658840" cy="3500002"/>
          </a:xfrm>
        </p:spPr>
        <p:txBody>
          <a:bodyPr/>
          <a:lstStyle/>
          <a:p>
            <a:pPr marL="514350" indent="-457200"/>
            <a:r>
              <a:rPr lang="en-US" sz="1800" dirty="0" smtClean="0"/>
              <a:t>Data rates and multiplexing hierarchy is presented in the next slide figure.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SONET/SDH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SONET and SDH multiplex rates.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85" y="1338497"/>
            <a:ext cx="6434073" cy="24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form of FDM as well as TDM is used to take advantage of the tremendous bandwidth of optic channels – Wavelength Division Multiplexing (WDM).</a:t>
            </a:r>
            <a:endParaRPr lang="en-US" sz="1800" dirty="0" smtClean="0"/>
          </a:p>
          <a:p>
            <a:r>
              <a:rPr lang="en-US" sz="1800" dirty="0" smtClean="0"/>
              <a:t>The principle of WDM is depicted in the figure in the next slide.</a:t>
            </a:r>
            <a:endParaRPr lang="en-US" sz="18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1553050" y="449953"/>
            <a:ext cx="6037638" cy="2654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38171" y="425040"/>
            <a:ext cx="5867400" cy="32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Optical fiber WDM</a:t>
            </a:r>
            <a:r>
              <a:rPr lang="zh-CN" altLang="en-US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，</a:t>
            </a:r>
            <a:r>
              <a:rPr lang="en-US" altLang="zh-CN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Greatly Improved Channel Bandwidths</a:t>
            </a:r>
            <a:endParaRPr lang="en-US" altLang="zh-CN" sz="15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Rectangle 68"/>
          <p:cNvSpPr>
            <a:spLocks noChangeArrowheads="1"/>
          </p:cNvSpPr>
          <p:nvPr/>
        </p:nvSpPr>
        <p:spPr bwMode="auto">
          <a:xfrm>
            <a:off x="1399620" y="779281"/>
            <a:ext cx="6345236" cy="9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Dr. </a:t>
            </a:r>
            <a:r>
              <a:rPr lang="zh-CN" altLang="en-US" sz="1500" b="1" dirty="0">
                <a:latin typeface="Microsoft YaHei" panose="020B0503020204020204" charset="-122"/>
                <a:ea typeface="Microsoft YaHei" panose="020B0503020204020204" charset="-122"/>
              </a:rPr>
              <a:t>Tingye Li, </a:t>
            </a: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Optical fiber WDM Poineer</a:t>
            </a:r>
            <a:r>
              <a:rPr lang="en-US" altLang="en-US" sz="1500" b="1" dirty="0">
                <a:latin typeface="Microsoft YaHei" panose="020B0503020204020204" charset="-122"/>
                <a:ea typeface="Microsoft YaHei" panose="020B0503020204020204" charset="-122"/>
              </a:rPr>
              <a:t>, OSA USA</a:t>
            </a:r>
            <a:endParaRPr lang="zh-CN" altLang="en-US" sz="15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Two short stories, Tingye Li</a:t>
            </a:r>
            <a:r>
              <a:rPr lang="zh-CN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，</a:t>
            </a: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AT&amp;T and Bell Labs</a:t>
            </a:r>
            <a:endParaRPr lang="en-US" altLang="zh-CN" sz="15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175" y="1784345"/>
            <a:ext cx="2277350" cy="256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9" y="1784345"/>
            <a:ext cx="3422931" cy="2567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08" y="1086040"/>
            <a:ext cx="5951785" cy="29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(5)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13" y="1543320"/>
            <a:ext cx="6655567" cy="167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Bandwidth of a single channel is about 25,000 GHz</a:t>
            </a:r>
            <a:endParaRPr lang="en-US" sz="1800" dirty="0" smtClean="0"/>
          </a:p>
          <a:p>
            <a:r>
              <a:rPr lang="en-US" sz="1800" dirty="0" smtClean="0"/>
              <a:t>In theory there is room for 2500 10 </a:t>
            </a:r>
            <a:r>
              <a:rPr lang="en-US" sz="1800" dirty="0" err="1" smtClean="0"/>
              <a:t>Gbps</a:t>
            </a:r>
            <a:r>
              <a:rPr lang="en-US" sz="1800" dirty="0" smtClean="0"/>
              <a:t> (even at 1 bit per Hz).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WDM was invented in 1990</a:t>
            </a:r>
            <a:endParaRPr lang="en-US" sz="1800" dirty="0" smtClean="0"/>
          </a:p>
          <a:p>
            <a:pPr lvl="1"/>
            <a:r>
              <a:rPr lang="en-US" sz="1500" dirty="0" smtClean="0"/>
              <a:t>1990: First commercial system had 8 channel running 2.5 </a:t>
            </a:r>
            <a:r>
              <a:rPr lang="en-US" sz="1500" dirty="0" err="1" smtClean="0"/>
              <a:t>Gbps</a:t>
            </a:r>
            <a:r>
              <a:rPr lang="en-US" sz="1500" dirty="0" smtClean="0"/>
              <a:t> (per channel)</a:t>
            </a:r>
            <a:endParaRPr lang="en-US" sz="1500" dirty="0" smtClean="0"/>
          </a:p>
          <a:p>
            <a:pPr lvl="1"/>
            <a:r>
              <a:rPr lang="en-US" sz="1500" dirty="0" smtClean="0"/>
              <a:t>1998: 40 channels running 2.5 </a:t>
            </a:r>
            <a:r>
              <a:rPr lang="en-US" sz="1500" dirty="0" err="1" smtClean="0"/>
              <a:t>Gbps</a:t>
            </a:r>
            <a:r>
              <a:rPr lang="en-US" sz="1500" dirty="0" smtClean="0"/>
              <a:t> </a:t>
            </a:r>
            <a:endParaRPr lang="en-US" sz="1500" dirty="0" smtClean="0"/>
          </a:p>
          <a:p>
            <a:pPr lvl="1"/>
            <a:r>
              <a:rPr lang="en-US" sz="1500" dirty="0" smtClean="0"/>
              <a:t>2006: 192 channels with 10 </a:t>
            </a:r>
            <a:r>
              <a:rPr lang="en-US" sz="1500" dirty="0" err="1" smtClean="0"/>
              <a:t>Gbps</a:t>
            </a:r>
            <a:r>
              <a:rPr lang="en-US" sz="1500" dirty="0" smtClean="0"/>
              <a:t> or 64 channels with 40 </a:t>
            </a:r>
            <a:r>
              <a:rPr lang="en-US" sz="1500" dirty="0" err="1" smtClean="0"/>
              <a:t>Gbps</a:t>
            </a:r>
            <a:r>
              <a:rPr lang="en-US" sz="1500" dirty="0" smtClean="0"/>
              <a:t> =&gt; 2.56 </a:t>
            </a:r>
            <a:r>
              <a:rPr lang="en-US" sz="1500" dirty="0" err="1" smtClean="0"/>
              <a:t>Tbps</a:t>
            </a:r>
            <a:r>
              <a:rPr lang="en-US" sz="1500" dirty="0" smtClean="0"/>
              <a:t>. Sufficient bandwidth to transmit 80 full-length DVD movies per second.  </a:t>
            </a:r>
            <a:endParaRPr lang="en-US" sz="15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phone system can be divided into two principal parts:</a:t>
            </a:r>
            <a:endParaRPr lang="en-US" dirty="0" smtClean="0"/>
          </a:p>
          <a:p>
            <a:pPr lvl="1"/>
            <a:r>
              <a:rPr lang="en-US" dirty="0" smtClean="0"/>
              <a:t>Outside the plant (local lops and trunks).</a:t>
            </a:r>
            <a:endParaRPr lang="en-US" dirty="0" smtClean="0"/>
          </a:p>
          <a:p>
            <a:pPr lvl="1"/>
            <a:r>
              <a:rPr lang="en-US" dirty="0" smtClean="0"/>
              <a:t>Inside the plant (switching offices).</a:t>
            </a:r>
            <a:endParaRPr lang="en-US" dirty="0" smtClean="0"/>
          </a:p>
          <a:p>
            <a:r>
              <a:rPr lang="en-US" dirty="0" smtClean="0"/>
              <a:t>Two switching technologies used:</a:t>
            </a:r>
            <a:endParaRPr lang="en-US" dirty="0" smtClean="0"/>
          </a:p>
          <a:p>
            <a:pPr lvl="1"/>
            <a:r>
              <a:rPr lang="en-US" dirty="0" smtClean="0"/>
              <a:t>Circuit switching, and</a:t>
            </a:r>
            <a:endParaRPr lang="en-US" dirty="0" smtClean="0"/>
          </a:p>
          <a:p>
            <a:pPr lvl="1"/>
            <a:r>
              <a:rPr lang="en-US" dirty="0" smtClean="0"/>
              <a:t>Packet switching.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40" y="707355"/>
            <a:ext cx="5180125" cy="369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400" y="4401320"/>
            <a:ext cx="6859200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Circuit switching. </a:t>
            </a: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Before a call can be made a connection must be established in its entirety.</a:t>
            </a:r>
            <a:endParaRPr lang="en-US" sz="1800" dirty="0" smtClean="0"/>
          </a:p>
          <a:p>
            <a:r>
              <a:rPr lang="en-US" sz="1800" dirty="0" smtClean="0"/>
              <a:t>During the establishment of the direct path from two end users the system will hunt to find it.</a:t>
            </a:r>
            <a:endParaRPr lang="en-US" sz="1800" dirty="0" smtClean="0"/>
          </a:p>
          <a:p>
            <a:r>
              <a:rPr lang="en-US" sz="1800" dirty="0" smtClean="0"/>
              <a:t>It may take up to 10 sec.</a:t>
            </a:r>
            <a:endParaRPr lang="en-US" sz="1800" dirty="0" smtClean="0"/>
          </a:p>
          <a:p>
            <a:r>
              <a:rPr lang="en-US" sz="1800" dirty="0" smtClean="0"/>
              <a:t>However, once the path is set-up </a:t>
            </a:r>
            <a:endParaRPr lang="en-US" sz="1800" dirty="0" smtClean="0"/>
          </a:p>
          <a:p>
            <a:pPr lvl="1"/>
            <a:r>
              <a:rPr lang="en-US" sz="1500" dirty="0"/>
              <a:t>T</a:t>
            </a:r>
            <a:r>
              <a:rPr lang="en-US" sz="1500" dirty="0" smtClean="0"/>
              <a:t>he only delay for data is the propagation time for the signal to travel to the destination:  5 </a:t>
            </a:r>
            <a:r>
              <a:rPr lang="en-US" sz="1500" dirty="0" err="1" smtClean="0"/>
              <a:t>msec</a:t>
            </a:r>
            <a:r>
              <a:rPr lang="en-US" sz="1500" dirty="0" smtClean="0"/>
              <a:t> per 1000 km.</a:t>
            </a:r>
            <a:endParaRPr lang="en-US" sz="1500" dirty="0" smtClean="0"/>
          </a:p>
          <a:p>
            <a:pPr lvl="1"/>
            <a:r>
              <a:rPr lang="en-US" sz="1500" dirty="0" smtClean="0"/>
              <a:t>There is no danger of congestion.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(2)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Timing of events in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circuit switching,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3" y="810958"/>
            <a:ext cx="3793995" cy="352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Provides alternate way of performing switching.</a:t>
            </a:r>
            <a:endParaRPr lang="en-US" sz="1800" dirty="0" smtClean="0"/>
          </a:p>
          <a:p>
            <a:r>
              <a:rPr lang="en-US" sz="1800" dirty="0" smtClean="0"/>
              <a:t>Store-and-forward method applied by routers make it possible for the packets to be send immediately.</a:t>
            </a:r>
            <a:endParaRPr lang="en-US" sz="1800" dirty="0" smtClean="0"/>
          </a:p>
          <a:p>
            <a:pPr lvl="1"/>
            <a:r>
              <a:rPr lang="en-US" sz="1500" dirty="0" smtClean="0"/>
              <a:t>No a priory path is being established</a:t>
            </a:r>
            <a:endParaRPr lang="en-US" sz="1500" dirty="0" smtClean="0"/>
          </a:p>
          <a:p>
            <a:pPr lvl="1"/>
            <a:r>
              <a:rPr lang="en-US" sz="1500" dirty="0" smtClean="0"/>
              <a:t>No guarantees that the packed will arrive in order</a:t>
            </a:r>
            <a:endParaRPr lang="en-US" sz="1500" dirty="0" smtClean="0"/>
          </a:p>
          <a:p>
            <a:pPr lvl="1"/>
            <a:r>
              <a:rPr lang="en-US" sz="1500" dirty="0" smtClean="0"/>
              <a:t>Packets are limited in size</a:t>
            </a:r>
            <a:endParaRPr lang="en-US" sz="1500" dirty="0" smtClean="0"/>
          </a:p>
          <a:p>
            <a:pPr lvl="1"/>
            <a:r>
              <a:rPr lang="en-US" sz="1500" dirty="0" smtClean="0"/>
              <a:t>Delay is generally shorter than in circuit switching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Different delays compared to circuit switching</a:t>
            </a:r>
            <a:endParaRPr lang="en-US" sz="1800" dirty="0"/>
          </a:p>
          <a:p>
            <a:pPr lvl="1"/>
            <a:r>
              <a:rPr lang="en-US" sz="1500" dirty="0"/>
              <a:t>Queuing delay in the router can be caused by congestions during traffic time, vs.</a:t>
            </a:r>
            <a:endParaRPr lang="en-US" sz="1500" dirty="0"/>
          </a:p>
          <a:p>
            <a:pPr lvl="1"/>
            <a:r>
              <a:rPr lang="en-US" sz="1500" dirty="0"/>
              <a:t>Set-up time can cause significant delay.</a:t>
            </a:r>
            <a:endParaRPr lang="en-US" sz="1500" dirty="0"/>
          </a:p>
          <a:p>
            <a:r>
              <a:rPr lang="en-US" sz="1800" dirty="0" smtClean="0"/>
              <a:t>Circuit vs. Packet Switching</a:t>
            </a:r>
            <a:endParaRPr lang="en-US" sz="1800" dirty="0" smtClean="0"/>
          </a:p>
          <a:p>
            <a:pPr lvl="1"/>
            <a:r>
              <a:rPr lang="en-US" sz="1500" dirty="0" smtClean="0"/>
              <a:t>Guaranteed services and wasting resources vs. Not guaranteeing the service and not wasting resources.</a:t>
            </a:r>
            <a:endParaRPr lang="en-US" sz="1500" dirty="0" smtClean="0"/>
          </a:p>
          <a:p>
            <a:pPr lvl="1"/>
            <a:r>
              <a:rPr lang="en-US" sz="1500" dirty="0" smtClean="0"/>
              <a:t>Packed Switching is more </a:t>
            </a:r>
            <a:r>
              <a:rPr lang="en-US" sz="1500" dirty="0"/>
              <a:t>f</a:t>
            </a:r>
            <a:r>
              <a:rPr lang="en-US" sz="1500" dirty="0" smtClean="0"/>
              <a:t>ault tolerant.</a:t>
            </a:r>
            <a:endParaRPr lang="en-US" sz="1500" dirty="0" smtClean="0"/>
          </a:p>
          <a:p>
            <a:pPr lvl="1"/>
            <a:r>
              <a:rPr lang="en-US" sz="1500" dirty="0" smtClean="0"/>
              <a:t>Charging is different: Time vs. Volume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comparison of circuit-switched and packet-switched networks.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0" y="1057460"/>
            <a:ext cx="6434072" cy="30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Mobile Telephone System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795" y="1525458"/>
            <a:ext cx="640192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First-Generation (1G) Mobile Phones Analog Voice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Second-Generation (2G) Mobile Phones Digital Voice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Third-Generation (3G) Mobile Phones Digital Voice + Data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Fourth-Generation (4G) Faster Rates for Data.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z="1800" dirty="0" smtClean="0"/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36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9680" y="4058360"/>
            <a:ext cx="6401920" cy="8574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Frequencies are not reused in adjacent cells.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add more users, smaller cells can be used.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914560"/>
            <a:ext cx="5674321" cy="28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(6)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Relation between data rate 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harmonics for our example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1229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108666"/>
            <a:ext cx="5830320" cy="266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87" y="1453751"/>
            <a:ext cx="5658840" cy="3653565"/>
          </a:xfrm>
        </p:spPr>
        <p:txBody>
          <a:bodyPr/>
          <a:lstStyle/>
          <a:p>
            <a:r>
              <a:rPr lang="en-US" sz="1800" dirty="0" smtClean="0"/>
              <a:t>Uses FDM to separate the channels.</a:t>
            </a:r>
            <a:endParaRPr lang="en-US" sz="1800" dirty="0" smtClean="0"/>
          </a:p>
          <a:p>
            <a:pPr lvl="1"/>
            <a:r>
              <a:rPr lang="en-US" sz="1500" dirty="0" smtClean="0"/>
              <a:t>832 full duplex channels organized in pair of simplex channels.</a:t>
            </a:r>
            <a:endParaRPr lang="en-US" sz="1500" dirty="0" smtClean="0"/>
          </a:p>
          <a:p>
            <a:pPr lvl="1"/>
            <a:r>
              <a:rPr lang="en-US" sz="1500" dirty="0" smtClean="0"/>
              <a:t>FDD (Frequency Division Duplex) arrangement.</a:t>
            </a:r>
            <a:endParaRPr lang="en-US" sz="1500" dirty="0" smtClean="0"/>
          </a:p>
          <a:p>
            <a:r>
              <a:rPr lang="en-US" sz="1800" dirty="0" smtClean="0"/>
              <a:t>The 832 simplex channels from 824-849 MHz are used for mobile to base station transmission,</a:t>
            </a:r>
            <a:endParaRPr lang="en-US" sz="1800" dirty="0" smtClean="0"/>
          </a:p>
          <a:p>
            <a:r>
              <a:rPr lang="en-US" sz="1800" dirty="0" smtClean="0"/>
              <a:t>The 832 simplex channels from 869-894 MHz are used for base station to mobile transmission.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87" y="1402562"/>
            <a:ext cx="5658840" cy="3653565"/>
          </a:xfrm>
        </p:spPr>
        <p:txBody>
          <a:bodyPr/>
          <a:lstStyle/>
          <a:p>
            <a:r>
              <a:rPr lang="en-US" sz="1800" dirty="0" smtClean="0"/>
              <a:t>4 categories of 832 channels:</a:t>
            </a:r>
            <a:endParaRPr lang="en-US" sz="1800" dirty="0" smtClean="0"/>
          </a:p>
          <a:p>
            <a:pPr lvl="1"/>
            <a:r>
              <a:rPr lang="en-US" sz="1500" dirty="0" smtClean="0"/>
              <a:t>Control Channels (base to mobile) are used to manage the system</a:t>
            </a:r>
            <a:endParaRPr lang="en-US" sz="1500" dirty="0" smtClean="0"/>
          </a:p>
          <a:p>
            <a:pPr lvl="1"/>
            <a:r>
              <a:rPr lang="en-US" sz="1500" dirty="0" smtClean="0"/>
              <a:t>Page Channels (base to mobile) alert mobile users to calls for them</a:t>
            </a:r>
            <a:endParaRPr lang="en-US" sz="1500" dirty="0" smtClean="0"/>
          </a:p>
          <a:p>
            <a:pPr lvl="1"/>
            <a:r>
              <a:rPr lang="en-US" sz="1500" dirty="0" smtClean="0"/>
              <a:t>Access Channels (bidirectional) are used for call setup and channel assignment.</a:t>
            </a:r>
            <a:endParaRPr lang="en-US" sz="1500" dirty="0" smtClean="0"/>
          </a:p>
          <a:p>
            <a:pPr lvl="1"/>
            <a:r>
              <a:rPr lang="en-US" sz="1500" dirty="0" smtClean="0"/>
              <a:t>Data Channels (bidirectional) carry voice, fax, or data.</a:t>
            </a:r>
            <a:endParaRPr lang="en-US" sz="1500" dirty="0" smtClean="0"/>
          </a:p>
          <a:p>
            <a:pPr lvl="1"/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GSM mobile network architecture.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2052197" y="1568328"/>
          <a:ext cx="5039606" cy="200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9" name="Image" r:id="rId1" imgW="27622500" imgH="11010900" progId="Photoshop.Image.10">
                  <p:embed/>
                </p:oleObj>
              </mc:Choice>
              <mc:Fallback>
                <p:oleObj name="Image" r:id="rId1" imgW="27622500" imgH="110109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97" y="1568328"/>
                        <a:ext cx="5039606" cy="2007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14594" y="3337462"/>
            <a:ext cx="2538927" cy="8599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" b="1" dirty="0" smtClean="0">
                <a:solidFill>
                  <a:srgbClr val="7030A0"/>
                </a:solidFill>
              </a:rPr>
              <a:t>SIM – Subscriber Identity Module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BSC – Base Station Controller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VLR – Visitor Location Register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HLR – Home location Register</a:t>
            </a:r>
            <a:endParaRPr lang="en-US" sz="1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Runs on a range of frequencies:</a:t>
            </a:r>
            <a:endParaRPr lang="en-US" sz="1800" dirty="0" smtClean="0"/>
          </a:p>
          <a:p>
            <a:pPr lvl="1"/>
            <a:r>
              <a:rPr lang="en-US" sz="1500" dirty="0" smtClean="0"/>
              <a:t>900 MHz</a:t>
            </a:r>
            <a:endParaRPr lang="en-US" sz="1500" dirty="0" smtClean="0"/>
          </a:p>
          <a:p>
            <a:pPr lvl="1"/>
            <a:r>
              <a:rPr lang="en-US" sz="1500" dirty="0" smtClean="0"/>
              <a:t>1800 </a:t>
            </a:r>
            <a:r>
              <a:rPr lang="en-US" sz="1500" dirty="0"/>
              <a:t>MHz</a:t>
            </a:r>
            <a:endParaRPr lang="en-US" sz="1500" dirty="0"/>
          </a:p>
          <a:p>
            <a:pPr lvl="1"/>
            <a:r>
              <a:rPr lang="en-US" sz="1500" dirty="0" smtClean="0"/>
              <a:t>1900 </a:t>
            </a:r>
            <a:r>
              <a:rPr lang="en-US" sz="1500" dirty="0"/>
              <a:t>MHz</a:t>
            </a:r>
            <a:endParaRPr lang="en-US" sz="1500" dirty="0"/>
          </a:p>
          <a:p>
            <a:r>
              <a:rPr lang="en-US" sz="1800" dirty="0" smtClean="0"/>
              <a:t>Each is mobile phone </a:t>
            </a:r>
            <a:r>
              <a:rPr lang="en-US" sz="1800" dirty="0"/>
              <a:t>transmits </a:t>
            </a:r>
            <a:r>
              <a:rPr lang="en-US" sz="1800" dirty="0" smtClean="0"/>
              <a:t>in one frequency and it </a:t>
            </a:r>
            <a:r>
              <a:rPr lang="en-US" sz="1800" dirty="0"/>
              <a:t>receives </a:t>
            </a:r>
            <a:r>
              <a:rPr lang="en-US" sz="1800" dirty="0" smtClean="0"/>
              <a:t>at the other higher frequency – 55 </a:t>
            </a:r>
            <a:r>
              <a:rPr lang="en-US" sz="1800" dirty="0" err="1" smtClean="0"/>
              <a:t>MHz.</a:t>
            </a:r>
            <a:endParaRPr lang="en-US" sz="1800" dirty="0" smtClean="0"/>
          </a:p>
          <a:p>
            <a:r>
              <a:rPr lang="en-US" sz="1800" dirty="0" smtClean="0"/>
              <a:t>Each frequency pair (receive and transmit) is split by time-division multiplexing.</a:t>
            </a:r>
            <a:endParaRPr lang="en-US" sz="1800" dirty="0" smtClean="0"/>
          </a:p>
          <a:p>
            <a:r>
              <a:rPr lang="en-US" sz="1800" dirty="0" smtClean="0"/>
              <a:t>Wireless GSM channel is 200 kHz as shown in the next slide: 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8574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GSM uses 124 frequency channels, each of which uses an eight-slot TDM system.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33" y="1257520"/>
            <a:ext cx="5880335" cy="262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515640"/>
            <a:ext cx="6643659" cy="62876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portion of the GSM framing structure.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0" y="1193215"/>
            <a:ext cx="5712428" cy="307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Voice and Data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040" y="1257520"/>
            <a:ext cx="6459080" cy="339030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Basic services intend by IMT-2000 network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High-quality voice transmission.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Messaging (replacing email, fax, SMS, chat).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Multimedia (music, videos, films, television).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Internet access  (Web surfing, incl. audio, video).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Voice and Data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Soft handoff 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before, (b) during, and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2285600" y="1708846"/>
          <a:ext cx="4572800" cy="172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7" name="Image" r:id="rId1" imgW="23812500" imgH="8991600" progId="Photoshop.Image.10">
                  <p:embed/>
                </p:oleObj>
              </mc:Choice>
              <mc:Fallback>
                <p:oleObj name="Image" r:id="rId1" imgW="23812500" imgH="8991600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600" y="1708846"/>
                        <a:ext cx="4572800" cy="1726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Cable Television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8440" y="1525458"/>
            <a:ext cx="577316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Community antenna television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Internet over cable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Spectrum allocation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Cable modems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ADSL versus cable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b="1" smtClean="0"/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Community Antenna Television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An early cable television system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55" y="1486160"/>
            <a:ext cx="6587690" cy="217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Bit Rate: </a:t>
            </a:r>
            <a:r>
              <a:rPr lang="en-US" sz="1800" b="1" i="1" dirty="0" smtClean="0"/>
              <a:t>b</a:t>
            </a:r>
            <a:r>
              <a:rPr lang="en-US" sz="1800" dirty="0" smtClean="0"/>
              <a:t> bits/sec</a:t>
            </a:r>
            <a:endParaRPr lang="en-US" sz="1800" dirty="0" smtClean="0"/>
          </a:p>
          <a:p>
            <a:r>
              <a:rPr lang="en-US" sz="1800" dirty="0" smtClean="0"/>
              <a:t>Time required to send 8 bits one bit at a time is 8/</a:t>
            </a:r>
            <a:r>
              <a:rPr lang="en-US" sz="1800" b="1" i="1" dirty="0" smtClean="0"/>
              <a:t>b</a:t>
            </a:r>
            <a:r>
              <a:rPr lang="en-US" sz="1800" dirty="0" smtClean="0"/>
              <a:t> sec</a:t>
            </a:r>
            <a:endParaRPr lang="en-US" sz="1800" dirty="0" smtClean="0"/>
          </a:p>
          <a:p>
            <a:r>
              <a:rPr lang="en-US" sz="1800" dirty="0" smtClean="0"/>
              <a:t>First harmonic of this signal is </a:t>
            </a:r>
            <a:r>
              <a:rPr lang="en-US" sz="1800" b="1" i="1" dirty="0" smtClean="0"/>
              <a:t>b</a:t>
            </a:r>
            <a:r>
              <a:rPr lang="en-US" sz="1800" b="1" dirty="0" smtClean="0"/>
              <a:t>/8 Hz</a:t>
            </a:r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Example: Telephone line</a:t>
            </a:r>
            <a:endParaRPr lang="en-US" sz="1800" b="1" dirty="0" smtClean="0"/>
          </a:p>
          <a:p>
            <a:pPr lvl="1"/>
            <a:r>
              <a:rPr lang="en-US" sz="1500" b="1" dirty="0" smtClean="0"/>
              <a:t>Bandwidth ~3000 Hz</a:t>
            </a:r>
            <a:endParaRPr lang="en-US" sz="1500" b="1" dirty="0" smtClean="0"/>
          </a:p>
          <a:p>
            <a:pPr lvl="1"/>
            <a:r>
              <a:rPr lang="en-US" sz="1500" b="1" dirty="0" smtClean="0"/>
              <a:t>Number of highest harmonic is ~3000/(</a:t>
            </a:r>
            <a:r>
              <a:rPr lang="en-US" sz="1500" b="1" i="1" dirty="0" smtClean="0"/>
              <a:t>b</a:t>
            </a:r>
            <a:r>
              <a:rPr lang="en-US" sz="1500" b="1" dirty="0" smtClean="0"/>
              <a:t>/8) = 24,000/b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Internet over Cable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Cable television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80" y="1186070"/>
            <a:ext cx="5087240" cy="277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Internet over Cable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fixed telephone system.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12" y="1200360"/>
            <a:ext cx="5511176" cy="274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Spectrum Allocation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allocation in a typical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cable TV system used for Internet access.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22" y="1314680"/>
            <a:ext cx="6386439" cy="216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Cable Modems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91456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Typical details of the upstream and downstream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channels in North America.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93" y="1371840"/>
            <a:ext cx="6176852" cy="21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44039" name="矩形 44038"/>
          <p:cNvSpPr/>
          <p:nvPr/>
        </p:nvSpPr>
        <p:spPr>
          <a:xfrm>
            <a:off x="1485360" y="914560"/>
            <a:ext cx="58303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chemeClr val="tx1"/>
                </a:solidFill>
              </a:rPr>
              <a:t>LAN and WAN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  <p:sp>
        <p:nvSpPr>
          <p:cNvPr id="44040" name="矩形 44039"/>
          <p:cNvSpPr/>
          <p:nvPr/>
        </p:nvSpPr>
        <p:spPr>
          <a:xfrm>
            <a:off x="1485360" y="1657640"/>
            <a:ext cx="6230440" cy="325812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342900" indent="-3429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Local Area Network (LAN)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Small network, short distance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A room, a floor, a building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Limited by </a:t>
            </a:r>
            <a:r>
              <a:rPr lang="en-US" altLang="zh-CN" sz="100" b="1">
                <a:solidFill>
                  <a:srgbClr val="FF3300"/>
                </a:solidFill>
              </a:rPr>
              <a:t>no. of computers</a:t>
            </a:r>
            <a:r>
              <a:rPr lang="en-US" altLang="zh-CN" sz="100" b="1"/>
              <a:t> and </a:t>
            </a:r>
            <a:r>
              <a:rPr lang="en-US" altLang="zh-CN" sz="100" b="1">
                <a:solidFill>
                  <a:srgbClr val="FF3300"/>
                </a:solidFill>
              </a:rPr>
              <a:t>distance covered</a:t>
            </a:r>
            <a:endParaRPr lang="en-US" altLang="zh-CN" sz="100" b="1">
              <a:solidFill>
                <a:srgbClr val="FF3300"/>
              </a:solidFill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Usually one kind of technology throughout the LAN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Serve a department within an organization</a:t>
            </a:r>
            <a:endParaRPr lang="en-US" altLang="zh-CN" sz="1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>
                <a:solidFill>
                  <a:srgbClr val="FF3300"/>
                </a:solidFill>
              </a:rPr>
              <a:t>Examples:</a:t>
            </a:r>
            <a:r>
              <a:rPr lang="en-US" altLang="zh-CN" sz="100" b="1"/>
              <a:t> 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Network inside the Student Computer Room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Network inside CF502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Network inside your home</a:t>
            </a:r>
            <a:endParaRPr lang="en-US" altLang="zh-CN" sz="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2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2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5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5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83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83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13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132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182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182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224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224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235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235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276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276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charRg st="297" end="3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40">
                                            <p:txEl>
                                              <p:charRg st="297" end="32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45063" name="矩形 45062"/>
          <p:cNvSpPr/>
          <p:nvPr/>
        </p:nvSpPr>
        <p:spPr>
          <a:xfrm>
            <a:off x="1428200" y="1028880"/>
            <a:ext cx="6344760" cy="354392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Wide Area Network (WAN)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A network that uses long-range </a:t>
            </a:r>
            <a:r>
              <a:rPr lang="en-US" altLang="zh-CN" sz="100" b="1">
                <a:solidFill>
                  <a:srgbClr val="FF3300"/>
                </a:solidFill>
              </a:rPr>
              <a:t>telecommunication links</a:t>
            </a:r>
            <a:r>
              <a:rPr lang="en-US" altLang="zh-CN" sz="100" b="1"/>
              <a:t> to connect 2 or more LANs/computers housed in different places far apart.</a:t>
            </a:r>
            <a:endParaRPr lang="en-US" altLang="zh-CN" sz="100" b="1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Towns, states, countries</a:t>
            </a:r>
            <a:endParaRPr lang="en-US" altLang="zh-CN" sz="100" b="1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>
                <a:solidFill>
                  <a:srgbClr val="FF3300"/>
                </a:solidFill>
              </a:rPr>
              <a:t>Examples:</a:t>
            </a:r>
            <a:endParaRPr lang="en-US" altLang="zh-CN" sz="100" b="1">
              <a:solidFill>
                <a:srgbClr val="FF3300"/>
              </a:solidFill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Network of our Campus</a:t>
            </a:r>
            <a:endParaRPr lang="en-US" altLang="zh-CN" sz="100" b="1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Internet</a:t>
            </a:r>
            <a:endParaRPr lang="en-US" altLang="zh-CN" sz="100" b="1"/>
          </a:p>
        </p:txBody>
      </p:sp>
      <p:pic>
        <p:nvPicPr>
          <p:cNvPr id="45064" name="图片 45063" descr="b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320" y="3486760"/>
            <a:ext cx="2000600" cy="79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图片 45064" descr="b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880" y="2572200"/>
            <a:ext cx="2000600" cy="79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6" name="图片 45065" descr="b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8040" y="4115520"/>
            <a:ext cx="2000600" cy="79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7" name="云形标注 45066"/>
          <p:cNvSpPr/>
          <p:nvPr/>
        </p:nvSpPr>
        <p:spPr>
          <a:xfrm>
            <a:off x="4171880" y="3658240"/>
            <a:ext cx="1486160" cy="743080"/>
          </a:xfrm>
          <a:prstGeom prst="cloudCallout">
            <a:avLst>
              <a:gd name="adj1" fmla="val -20995"/>
              <a:gd name="adj2" fmla="val 2612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endParaRPr lang="en-GB" altLang="x-none" sz="100"/>
          </a:p>
        </p:txBody>
      </p:sp>
      <p:sp>
        <p:nvSpPr>
          <p:cNvPr id="45068" name="文本框 45067"/>
          <p:cNvSpPr txBox="1"/>
          <p:nvPr/>
        </p:nvSpPr>
        <p:spPr>
          <a:xfrm>
            <a:off x="4629160" y="3790423"/>
            <a:ext cx="803910" cy="414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100" b="1">
                <a:latin typeface="Arial" panose="020B0604020202020204" pitchFamily="34" charset="0"/>
              </a:rPr>
              <a:t>WAN</a:t>
            </a:r>
            <a:endParaRPr lang="en-US" altLang="zh-CN" sz="2100" b="1">
              <a:latin typeface="Arial" panose="020B0604020202020204" pitchFamily="34" charset="0"/>
            </a:endParaRPr>
          </a:p>
        </p:txBody>
      </p:sp>
      <p:sp>
        <p:nvSpPr>
          <p:cNvPr id="45069" name="左右箭头 45068"/>
          <p:cNvSpPr/>
          <p:nvPr/>
        </p:nvSpPr>
        <p:spPr>
          <a:xfrm>
            <a:off x="3828920" y="3944040"/>
            <a:ext cx="285800" cy="34296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5070" name="左右箭头 45069"/>
          <p:cNvSpPr/>
          <p:nvPr/>
        </p:nvSpPr>
        <p:spPr>
          <a:xfrm rot="2369951">
            <a:off x="5315080" y="4344160"/>
            <a:ext cx="285800" cy="34296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5071" name="左右箭头 45070"/>
          <p:cNvSpPr/>
          <p:nvPr/>
        </p:nvSpPr>
        <p:spPr>
          <a:xfrm rot="-3163894">
            <a:off x="5457980" y="3343860"/>
            <a:ext cx="285800" cy="34296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5072" name="文本框 45071"/>
          <p:cNvSpPr txBox="1"/>
          <p:nvPr/>
        </p:nvSpPr>
        <p:spPr>
          <a:xfrm>
            <a:off x="1885480" y="4229840"/>
            <a:ext cx="1886280" cy="1066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00" i="1">
                <a:latin typeface="Arial" panose="020B0604020202020204" pitchFamily="34" charset="0"/>
              </a:rPr>
              <a:t>Student Computer Centre</a:t>
            </a:r>
            <a:endParaRPr lang="en-US" altLang="zh-CN" sz="100" i="1">
              <a:latin typeface="Arial" panose="020B0604020202020204" pitchFamily="34" charset="0"/>
            </a:endParaRPr>
          </a:p>
        </p:txBody>
      </p:sp>
      <p:sp>
        <p:nvSpPr>
          <p:cNvPr id="45073" name="文本框 45072"/>
          <p:cNvSpPr txBox="1"/>
          <p:nvPr/>
        </p:nvSpPr>
        <p:spPr>
          <a:xfrm>
            <a:off x="5943840" y="2172080"/>
            <a:ext cx="1371840" cy="1066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00" i="1">
                <a:latin typeface="Arial" panose="020B0604020202020204" pitchFamily="34" charset="0"/>
              </a:rPr>
              <a:t>Your home</a:t>
            </a:r>
            <a:endParaRPr lang="en-US" altLang="zh-CN" sz="100" i="1">
              <a:latin typeface="Arial" panose="020B0604020202020204" pitchFamily="34" charset="0"/>
            </a:endParaRPr>
          </a:p>
        </p:txBody>
      </p:sp>
      <p:sp>
        <p:nvSpPr>
          <p:cNvPr id="45074" name="文本框 45073"/>
          <p:cNvSpPr txBox="1"/>
          <p:nvPr/>
        </p:nvSpPr>
        <p:spPr>
          <a:xfrm>
            <a:off x="6115320" y="3715400"/>
            <a:ext cx="1371840" cy="1066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00" i="1">
                <a:latin typeface="Arial" panose="020B0604020202020204" pitchFamily="34" charset="0"/>
              </a:rPr>
              <a:t>USA</a:t>
            </a:r>
            <a:endParaRPr lang="en-US" altLang="zh-CN" sz="100" i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53255" name="文本框 53254"/>
          <p:cNvSpPr txBox="1"/>
          <p:nvPr/>
        </p:nvSpPr>
        <p:spPr>
          <a:xfrm>
            <a:off x="1485360" y="1015946"/>
            <a:ext cx="6401920" cy="52959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224155" indent="-224155" eaLnBrk="0" hangingPunct="0">
              <a:buChar char="•"/>
            </a:pPr>
            <a:r>
              <a:rPr lang="en-US" altLang="zh-CN" sz="2100" b="1"/>
              <a:t>Example of WAN: </a:t>
            </a:r>
            <a:r>
              <a:rPr lang="en-US" altLang="zh-CN" sz="2100" b="1">
                <a:solidFill>
                  <a:srgbClr val="FF3300"/>
                </a:solidFill>
              </a:rPr>
              <a:t>Broadband Cable Network</a:t>
            </a:r>
            <a:endParaRPr lang="en-US" altLang="zh-CN" sz="2100" b="1">
              <a:solidFill>
                <a:srgbClr val="FF3300"/>
              </a:solidFill>
            </a:endParaRPr>
          </a:p>
          <a:p>
            <a:pPr marL="224155" indent="-224155" eaLnBrk="0" hangingPunct="0">
              <a:buChar char="•"/>
            </a:pPr>
            <a:endParaRPr lang="en-US" altLang="zh-CN" sz="750" b="1"/>
          </a:p>
        </p:txBody>
      </p:sp>
      <p:sp>
        <p:nvSpPr>
          <p:cNvPr id="53256" name="文本框 53255"/>
          <p:cNvSpPr txBox="1"/>
          <p:nvPr/>
        </p:nvSpPr>
        <p:spPr>
          <a:xfrm>
            <a:off x="1656840" y="1600480"/>
            <a:ext cx="6179234" cy="14859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L="224155" indent="-224155" eaLnBrk="0" hangingPunct="0">
              <a:spcBef>
                <a:spcPct val="40000"/>
              </a:spcBef>
              <a:buChar char="•"/>
            </a:pPr>
            <a:r>
              <a:rPr lang="en-US" altLang="zh-CN" sz="100" b="1">
                <a:solidFill>
                  <a:srgbClr val="FF3300"/>
                </a:solidFill>
              </a:rPr>
              <a:t>Cable TV</a:t>
            </a:r>
            <a:r>
              <a:rPr lang="en-US" altLang="zh-CN" sz="100" b="1"/>
              <a:t> services have been extensively developed in most modern cities</a:t>
            </a:r>
            <a:endParaRPr lang="en-US" altLang="zh-CN" sz="100" b="1"/>
          </a:p>
          <a:p>
            <a:pPr marL="224155" indent="-224155" eaLnBrk="0" hangingPunct="0">
              <a:spcBef>
                <a:spcPct val="40000"/>
              </a:spcBef>
              <a:buChar char="•"/>
            </a:pPr>
            <a:r>
              <a:rPr lang="en-US" altLang="zh-CN" sz="100" b="1"/>
              <a:t>Cable TV companies try to make use of their coaxial cable  installed (that are supposed to carry TV signals) to deliver broadband data services</a:t>
            </a:r>
            <a:endParaRPr lang="en-US" altLang="zh-CN" sz="100" b="1"/>
          </a:p>
          <a:p>
            <a:pPr marL="224155" indent="-224155" eaLnBrk="0" hangingPunct="0">
              <a:spcBef>
                <a:spcPct val="40000"/>
              </a:spcBef>
              <a:buChar char="•"/>
            </a:pPr>
            <a:r>
              <a:rPr lang="en-US" altLang="zh-CN" sz="100" b="1"/>
              <a:t>Many cable network wiring has been replaced with </a:t>
            </a:r>
            <a:r>
              <a:rPr lang="en-US" altLang="zh-CN" sz="100" b="1">
                <a:solidFill>
                  <a:srgbClr val="FF3300"/>
                </a:solidFill>
              </a:rPr>
              <a:t>hybrid fiber-coax</a:t>
            </a:r>
            <a:r>
              <a:rPr lang="en-US" altLang="zh-CN" sz="100" b="1"/>
              <a:t> (</a:t>
            </a:r>
            <a:r>
              <a:rPr lang="en-US" altLang="zh-CN" sz="100" b="1">
                <a:solidFill>
                  <a:srgbClr val="FF3300"/>
                </a:solidFill>
              </a:rPr>
              <a:t>HFC</a:t>
            </a:r>
            <a:r>
              <a:rPr lang="en-US" altLang="zh-CN" sz="100" b="1"/>
              <a:t>) ― i.e. use of fiber-optic cable to connect to the subscribers’ buildings, and then the original coaxial cable to connect to each household</a:t>
            </a:r>
            <a:endParaRPr lang="en-US" altLang="zh-CN" sz="100" b="1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54279" name="矩形 54278"/>
          <p:cNvSpPr/>
          <p:nvPr/>
        </p:nvSpPr>
        <p:spPr>
          <a:xfrm>
            <a:off x="1428200" y="914560"/>
            <a:ext cx="6401920" cy="37725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54280" name="文本框 54279"/>
          <p:cNvSpPr txBox="1"/>
          <p:nvPr/>
        </p:nvSpPr>
        <p:spPr>
          <a:xfrm>
            <a:off x="4343360" y="1028880"/>
            <a:ext cx="3486760" cy="1066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00" b="1">
                <a:solidFill>
                  <a:srgbClr val="FF3300"/>
                </a:solidFill>
                <a:latin typeface="Arial" panose="020B0604020202020204" pitchFamily="34" charset="0"/>
              </a:rPr>
              <a:t>The connection is shared by a number of subscribers, hence may raise performance and security problems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graphicFrame>
        <p:nvGraphicFramePr>
          <p:cNvPr id="54281" name="对象 54280">
            <a:hlinkClick r:id="" action="ppaction://ole?verb="/>
          </p:cNvPr>
          <p:cNvGraphicFramePr/>
          <p:nvPr/>
        </p:nvGraphicFramePr>
        <p:xfrm>
          <a:off x="6172480" y="2972320"/>
          <a:ext cx="900270" cy="1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41500" imgH="2110105" progId="MS_ClipArt_Gallery.2">
                  <p:embed/>
                </p:oleObj>
              </mc:Choice>
              <mc:Fallback>
                <p:oleObj name="" r:id="rId1" imgW="1841500" imgH="2110105" progId="MS_ClipArt_Gallery.2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72480" y="2972320"/>
                        <a:ext cx="900270" cy="121345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对象 54281">
            <a:hlinkClick r:id="" action="ppaction://ole?verb="/>
          </p:cNvPr>
          <p:cNvGraphicFramePr/>
          <p:nvPr/>
        </p:nvGraphicFramePr>
        <p:xfrm>
          <a:off x="2114120" y="240072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00125" imgH="1427480" progId="MS_ClipArt_Gallery.2">
                  <p:embed/>
                </p:oleObj>
              </mc:Choice>
              <mc:Fallback>
                <p:oleObj name="" r:id="rId3" imgW="1000125" imgH="1427480" progId="MS_ClipArt_Gallery.2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4120" y="240072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对象 54282">
            <a:hlinkClick r:id="" action="ppaction://ole?verb="/>
          </p:cNvPr>
          <p:cNvGraphicFramePr/>
          <p:nvPr/>
        </p:nvGraphicFramePr>
        <p:xfrm>
          <a:off x="2742880" y="302948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1000125" imgH="1427480" progId="MS_ClipArt_Gallery.2">
                  <p:embed/>
                </p:oleObj>
              </mc:Choice>
              <mc:Fallback>
                <p:oleObj name="" r:id="rId5" imgW="1000125" imgH="1427480" progId="MS_ClipArt_Gallery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2880" y="302948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对象 54283">
            <a:hlinkClick r:id="" action="ppaction://ole?verb="/>
          </p:cNvPr>
          <p:cNvGraphicFramePr/>
          <p:nvPr/>
        </p:nvGraphicFramePr>
        <p:xfrm>
          <a:off x="2285600" y="120036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1000125" imgH="1427480" progId="MS_ClipArt_Gallery.2">
                  <p:embed/>
                </p:oleObj>
              </mc:Choice>
              <mc:Fallback>
                <p:oleObj name="" r:id="rId6" imgW="1000125" imgH="1427480" progId="MS_ClipArt_Gallery.2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600" y="120036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5" name="对象 54284">
            <a:hlinkClick r:id="" action="ppaction://ole?verb="/>
          </p:cNvPr>
          <p:cNvGraphicFramePr/>
          <p:nvPr/>
        </p:nvGraphicFramePr>
        <p:xfrm>
          <a:off x="1999800" y="365824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1000125" imgH="1427480" progId="MS_ClipArt_Gallery.2">
                  <p:embed/>
                </p:oleObj>
              </mc:Choice>
              <mc:Fallback>
                <p:oleObj name="" r:id="rId7" imgW="1000125" imgH="1427480" progId="MS_ClipArt_Gallery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9800" y="365824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6" name="对象 54285">
            <a:hlinkClick r:id="" action="ppaction://ole?verb="/>
          </p:cNvPr>
          <p:cNvGraphicFramePr/>
          <p:nvPr/>
        </p:nvGraphicFramePr>
        <p:xfrm>
          <a:off x="3428800" y="365824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8" imgW="1000125" imgH="1427480" progId="MS_ClipArt_Gallery.2">
                  <p:embed/>
                </p:oleObj>
              </mc:Choice>
              <mc:Fallback>
                <p:oleObj name="" r:id="rId8" imgW="1000125" imgH="1427480" progId="MS_ClipArt_Gallery.2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800" y="365824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7" name="直接连接符 54286"/>
          <p:cNvSpPr/>
          <p:nvPr/>
        </p:nvSpPr>
        <p:spPr>
          <a:xfrm flipH="1" flipV="1">
            <a:off x="4743480" y="3658240"/>
            <a:ext cx="1371840" cy="22864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88" name="文本框 54287"/>
          <p:cNvSpPr txBox="1"/>
          <p:nvPr/>
        </p:nvSpPr>
        <p:spPr>
          <a:xfrm rot="520068">
            <a:off x="4629160" y="3429600"/>
            <a:ext cx="1706245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Fiber-optic cable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89" name="文本框 54288"/>
          <p:cNvSpPr txBox="1"/>
          <p:nvPr/>
        </p:nvSpPr>
        <p:spPr>
          <a:xfrm>
            <a:off x="6058160" y="4115520"/>
            <a:ext cx="1612388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 company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90" name="直接连接符 54289"/>
          <p:cNvSpPr/>
          <p:nvPr/>
        </p:nvSpPr>
        <p:spPr>
          <a:xfrm flipH="1" flipV="1">
            <a:off x="4000400" y="2743680"/>
            <a:ext cx="743080" cy="91456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1" name="直接连接符 54290"/>
          <p:cNvSpPr/>
          <p:nvPr/>
        </p:nvSpPr>
        <p:spPr>
          <a:xfrm flipH="1">
            <a:off x="4000400" y="3658240"/>
            <a:ext cx="743080" cy="45728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2" name="直接连接符 54291"/>
          <p:cNvSpPr/>
          <p:nvPr/>
        </p:nvSpPr>
        <p:spPr>
          <a:xfrm flipH="1" flipV="1">
            <a:off x="3257320" y="3429600"/>
            <a:ext cx="1486160" cy="22864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3" name="直接连接符 54292"/>
          <p:cNvSpPr/>
          <p:nvPr/>
        </p:nvSpPr>
        <p:spPr>
          <a:xfrm flipH="1" flipV="1">
            <a:off x="2571400" y="3200960"/>
            <a:ext cx="171480" cy="11432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4" name="直接连接符 54293"/>
          <p:cNvSpPr/>
          <p:nvPr/>
        </p:nvSpPr>
        <p:spPr>
          <a:xfrm flipH="1">
            <a:off x="2514240" y="4172680"/>
            <a:ext cx="97172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5" name="文本框 54294"/>
          <p:cNvSpPr txBox="1"/>
          <p:nvPr/>
        </p:nvSpPr>
        <p:spPr>
          <a:xfrm>
            <a:off x="2514240" y="4115520"/>
            <a:ext cx="1612388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Coaxial </a:t>
            </a:r>
            <a:endParaRPr lang="en-US" altLang="zh-CN" sz="1500" b="1"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96" name="椭圆形标注 54295"/>
          <p:cNvSpPr/>
          <p:nvPr/>
        </p:nvSpPr>
        <p:spPr>
          <a:xfrm>
            <a:off x="2571400" y="1543320"/>
            <a:ext cx="1829120" cy="1371840"/>
          </a:xfrm>
          <a:prstGeom prst="wedgeEllipseCallout">
            <a:avLst>
              <a:gd name="adj1" fmla="val -59634"/>
              <a:gd name="adj2" fmla="val -5147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en-GB" altLang="x-none" sz="100">
              <a:latin typeface="Arial" panose="020B0604020202020204" pitchFamily="34" charset="0"/>
            </a:endParaRPr>
          </a:p>
        </p:txBody>
      </p:sp>
      <p:graphicFrame>
        <p:nvGraphicFramePr>
          <p:cNvPr id="54297" name="对象 54296"/>
          <p:cNvGraphicFramePr/>
          <p:nvPr/>
        </p:nvGraphicFramePr>
        <p:xfrm>
          <a:off x="3314480" y="1657640"/>
          <a:ext cx="710928" cy="55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9" imgW="2785745" imgH="2171700" progId="Visio.Drawing.5">
                  <p:embed/>
                </p:oleObj>
              </mc:Choice>
              <mc:Fallback>
                <p:oleObj name="" r:id="rId9" imgW="2785745" imgH="2171700" progId="Visio.Drawing.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4480" y="1657640"/>
                        <a:ext cx="710928" cy="55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98" name="图片 54297" descr="tv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4360" y="2229240"/>
            <a:ext cx="685920" cy="54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99" name="直接连接符 54298"/>
          <p:cNvSpPr/>
          <p:nvPr/>
        </p:nvSpPr>
        <p:spPr>
          <a:xfrm flipH="1" flipV="1">
            <a:off x="3600280" y="2629360"/>
            <a:ext cx="400120" cy="11432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300" name="直接连接符 54299"/>
          <p:cNvSpPr/>
          <p:nvPr/>
        </p:nvSpPr>
        <p:spPr>
          <a:xfrm flipH="1" flipV="1">
            <a:off x="3771760" y="2114920"/>
            <a:ext cx="228640" cy="62876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301" name="文本框 54300"/>
          <p:cNvSpPr txBox="1"/>
          <p:nvPr/>
        </p:nvSpPr>
        <p:spPr>
          <a:xfrm>
            <a:off x="2685720" y="2057760"/>
            <a:ext cx="514440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TV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2" name="文本框 54301"/>
          <p:cNvSpPr txBox="1"/>
          <p:nvPr/>
        </p:nvSpPr>
        <p:spPr>
          <a:xfrm>
            <a:off x="2971520" y="1657640"/>
            <a:ext cx="514440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PC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3" name="文本框 54302"/>
          <p:cNvSpPr txBox="1"/>
          <p:nvPr/>
        </p:nvSpPr>
        <p:spPr>
          <a:xfrm>
            <a:off x="4457680" y="3715400"/>
            <a:ext cx="914560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 Drop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4" name="等腰三角形 54303"/>
          <p:cNvSpPr/>
          <p:nvPr/>
        </p:nvSpPr>
        <p:spPr>
          <a:xfrm rot="1506965">
            <a:off x="6686920" y="2972320"/>
            <a:ext cx="171480" cy="171480"/>
          </a:xfrm>
          <a:prstGeom prst="triangle">
            <a:avLst>
              <a:gd name="adj" fmla="val 0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4305" name="椭圆 54304"/>
          <p:cNvSpPr/>
          <p:nvPr/>
        </p:nvSpPr>
        <p:spPr>
          <a:xfrm>
            <a:off x="6515440" y="2743680"/>
            <a:ext cx="342960" cy="228640"/>
          </a:xfrm>
          <a:prstGeom prst="ellipse">
            <a:avLst/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4306" name="任意多边形 54305"/>
          <p:cNvSpPr/>
          <p:nvPr/>
        </p:nvSpPr>
        <p:spPr>
          <a:xfrm>
            <a:off x="6629760" y="2743680"/>
            <a:ext cx="114320" cy="114320"/>
          </a:xfrm>
          <a:custGeom>
            <a:avLst/>
            <a:gdLst/>
            <a:ahLst/>
            <a:cxnLst/>
            <a:pathLst>
              <a:path w="96" h="96">
                <a:moveTo>
                  <a:pt x="0" y="96"/>
                </a:moveTo>
                <a:lnTo>
                  <a:pt x="0" y="0"/>
                </a:lnTo>
                <a:lnTo>
                  <a:pt x="96" y="9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pic>
        <p:nvPicPr>
          <p:cNvPr id="55304" name="图片 55303" descr="cablemodem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1714000" y="3029480"/>
            <a:ext cx="2515040" cy="9729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5" name="图片 55304" descr="cablemodem-back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029280" y="3029480"/>
            <a:ext cx="2457880" cy="1843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6" name="圆角矩形标注 55305"/>
          <p:cNvSpPr/>
          <p:nvPr/>
        </p:nvSpPr>
        <p:spPr>
          <a:xfrm>
            <a:off x="6801240" y="2515040"/>
            <a:ext cx="1086040" cy="914560"/>
          </a:xfrm>
          <a:prstGeom prst="wedgeRoundRectCallout">
            <a:avLst>
              <a:gd name="adj1" fmla="val -986"/>
              <a:gd name="adj2" fmla="val 118361"/>
              <a:gd name="adj3" fmla="val 16667"/>
            </a:avLst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en-US" altLang="zh-CN" sz="100" b="1">
                <a:solidFill>
                  <a:srgbClr val="FF0000"/>
                </a:solidFill>
              </a:rPr>
              <a:t>Ethernet</a:t>
            </a:r>
            <a:endParaRPr lang="en-US" altLang="zh-CN" sz="1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00" b="1">
                <a:solidFill>
                  <a:srgbClr val="FF0000"/>
                </a:solidFill>
              </a:rPr>
              <a:t>link to PC</a:t>
            </a:r>
            <a:endParaRPr lang="en-US" altLang="zh-CN" sz="100" b="1">
              <a:solidFill>
                <a:srgbClr val="FF0000"/>
              </a:solidFill>
            </a:endParaRPr>
          </a:p>
        </p:txBody>
      </p:sp>
      <p:sp>
        <p:nvSpPr>
          <p:cNvPr id="55307" name="圆角矩形标注 55306"/>
          <p:cNvSpPr/>
          <p:nvPr/>
        </p:nvSpPr>
        <p:spPr>
          <a:xfrm>
            <a:off x="3886080" y="4172680"/>
            <a:ext cx="1371840" cy="743080"/>
          </a:xfrm>
          <a:prstGeom prst="wedgeRoundRectCallout">
            <a:avLst>
              <a:gd name="adj1" fmla="val 168838"/>
              <a:gd name="adj2" fmla="val -16667"/>
              <a:gd name="adj3" fmla="val 16667"/>
            </a:avLst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Coaxial link </a:t>
            </a:r>
            <a:endParaRPr lang="en-US" altLang="zh-CN" sz="15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from cable TV </a:t>
            </a:r>
            <a:endParaRPr lang="en-US" altLang="zh-CN" sz="15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socket</a:t>
            </a:r>
            <a:endParaRPr lang="en-US" altLang="zh-CN" sz="100" b="1">
              <a:solidFill>
                <a:srgbClr val="FF0000"/>
              </a:solidFill>
            </a:endParaRPr>
          </a:p>
        </p:txBody>
      </p:sp>
      <p:sp>
        <p:nvSpPr>
          <p:cNvPr id="55308" name="矩形 55307"/>
          <p:cNvSpPr/>
          <p:nvPr/>
        </p:nvSpPr>
        <p:spPr>
          <a:xfrm>
            <a:off x="1371040" y="3944040"/>
            <a:ext cx="2743680" cy="45728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zh-CN" sz="1350">
                <a:solidFill>
                  <a:srgbClr val="FF3300"/>
                </a:solidFill>
              </a:rPr>
              <a:t>Teryon Cable Modem</a:t>
            </a:r>
            <a:endParaRPr lang="en-US" altLang="zh-CN" sz="27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18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endParaRPr lang="en-US" sz="180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Outline of Physical Layer</a:t>
            </a:r>
            <a:br>
              <a:rPr lang="en-US" dirty="0" smtClean="0"/>
            </a:br>
            <a:r>
              <a:rPr lang="en-US" sz="1800" dirty="0" smtClean="0">
                <a:solidFill>
                  <a:srgbClr val="002060"/>
                </a:solidFill>
              </a:rPr>
              <a:t>-from end node, router, transmission, network perspectives</a:t>
            </a:r>
            <a:endParaRPr lang="en-US" sz="1800" dirty="0" smtClean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91702" y="1044599"/>
            <a:ext cx="5658840" cy="3857347"/>
          </a:xfrm>
        </p:spPr>
        <p:txBody>
          <a:bodyPr/>
          <a:lstStyle/>
          <a:p>
            <a:r>
              <a:rPr lang="en-US" sz="1500" dirty="0" smtClean="0"/>
              <a:t>It defines the electrical, timing and their interfaces by which bits are sent as signals over the channel.</a:t>
            </a:r>
            <a:endParaRPr lang="en-US" sz="1500" dirty="0" smtClean="0"/>
          </a:p>
          <a:p>
            <a:r>
              <a:rPr lang="en-US" sz="1500" dirty="0" smtClean="0"/>
              <a:t>The lowest layer in the OSI protocol model, foundation on which the network is built</a:t>
            </a:r>
            <a:endParaRPr lang="en-US" sz="1500" dirty="0"/>
          </a:p>
          <a:p>
            <a:r>
              <a:rPr lang="en-US" sz="1500" dirty="0" smtClean="0"/>
              <a:t>The properties of different kinds of physical channel and transmission techniques will affect and determine the design and performance – throughput, latency, and error rate.</a:t>
            </a:r>
            <a:endParaRPr lang="en-US" sz="1500" dirty="0"/>
          </a:p>
          <a:p>
            <a:r>
              <a:rPr lang="en-US" sz="1500" dirty="0" smtClean="0"/>
              <a:t>In order for transmission over various channel, modulation is required. In order for efficient channel bandwidth usage, multiplexing is always employed. </a:t>
            </a:r>
            <a:endParaRPr lang="en-US" sz="1500" dirty="0" smtClean="0"/>
          </a:p>
          <a:p>
            <a:r>
              <a:rPr lang="en-US" sz="1500" dirty="0" smtClean="0"/>
              <a:t>But channel bandwidth is always a precious </a:t>
            </a:r>
            <a:r>
              <a:rPr lang="en-US" sz="1500" dirty="0" smtClean="0">
                <a:sym typeface="+mn-ea"/>
              </a:rPr>
              <a:t>resource and the overall</a:t>
            </a:r>
            <a:r>
              <a:rPr lang="en-US" sz="1500" dirty="0" smtClean="0"/>
              <a:t> data transmission rate is limited</a:t>
            </a:r>
            <a:endParaRPr lang="en-US" sz="1500" dirty="0" smtClean="0"/>
          </a:p>
          <a:p>
            <a:r>
              <a:rPr lang="en-US" sz="1500" dirty="0" smtClean="0"/>
              <a:t>Three types of transmission media: </a:t>
            </a:r>
            <a:endParaRPr lang="en-US" sz="1500" dirty="0" smtClean="0"/>
          </a:p>
          <a:p>
            <a:pPr lvl="1"/>
            <a:r>
              <a:rPr lang="en-US" sz="1200" dirty="0" smtClean="0"/>
              <a:t>Guided (copper wire and fiber optics)</a:t>
            </a:r>
            <a:endParaRPr lang="en-US" sz="1200" dirty="0" smtClean="0"/>
          </a:p>
          <a:p>
            <a:pPr lvl="1"/>
            <a:r>
              <a:rPr lang="en-US" sz="1200" dirty="0" smtClean="0"/>
              <a:t>Wireless (terrestrial radio), and</a:t>
            </a:r>
            <a:endParaRPr lang="en-US" sz="1200" dirty="0" smtClean="0"/>
          </a:p>
          <a:p>
            <a:pPr lvl="1"/>
            <a:r>
              <a:rPr lang="en-US" sz="1200" dirty="0" smtClean="0"/>
              <a:t>Satellite </a:t>
            </a:r>
            <a:endParaRPr lang="en-US" sz="1200" dirty="0" smtClean="0"/>
          </a:p>
          <a:p>
            <a:pPr marL="0" indent="0">
              <a:buNone/>
            </a:pPr>
            <a:r>
              <a:rPr lang="en-US" sz="1500" dirty="0" smtClean="0"/>
              <a:t>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Maximum Data Rate of a Channel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33588"/>
                <a:ext cx="8686800" cy="4519612"/>
              </a:xfrm>
            </p:spPr>
            <p:txBody>
              <a:bodyPr/>
              <a:lstStyle/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Nyquist’s theorem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maximum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rate</m:t>
                      </m:r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B</m:t>
                      </m:r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log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V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𝑏𝑖𝑡𝑠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/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2800" dirty="0" smtClean="0">
                  <a:latin typeface="Arial" charset="0"/>
                  <a:cs typeface="Arial" charset="0"/>
                </a:endParaRPr>
              </a:p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Noisy Channel</a:t>
                </a:r>
              </a:p>
              <a:p>
                <a:pPr lvl="1" eaLnBrk="1" hangingPunct="1">
                  <a:buFontTx/>
                  <a:buChar char="•"/>
                </a:pPr>
                <a:r>
                  <a:rPr lang="en-US" sz="2400" dirty="0" smtClean="0">
                    <a:latin typeface="Arial" charset="0"/>
                    <a:cs typeface="Arial" charset="0"/>
                  </a:rPr>
                  <a:t>SNR – Signal-to-Noise Ratio: (S/N)</a:t>
                </a:r>
              </a:p>
              <a:p>
                <a:pPr lvl="1" eaLnBrk="1" hangingPunct="1">
                  <a:buFontTx/>
                  <a:buChar char="•"/>
                </a:pPr>
                <a:r>
                  <a:rPr lang="en-US" sz="2400" dirty="0" smtClean="0">
                    <a:latin typeface="Arial" charset="0"/>
                    <a:cs typeface="Arial" charset="0"/>
                  </a:rPr>
                  <a:t>10log10(S/N) dB</a:t>
                </a:r>
              </a:p>
              <a:p>
                <a:pPr eaLnBrk="1" hangingPunct="1">
                  <a:buFontTx/>
                  <a:buChar char="•"/>
                </a:pPr>
                <a:endParaRPr lang="en-US" sz="2800" dirty="0" smtClean="0">
                  <a:latin typeface="Arial" charset="0"/>
                  <a:cs typeface="Arial" charset="0"/>
                </a:endParaRPr>
              </a:p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Shannon’s formula for capacity of a noisy channel</a:t>
                </a:r>
              </a:p>
            </p:txBody>
          </p:sp>
        </mc:Choice>
        <mc:Fallback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85360" y="1525458"/>
                <a:ext cx="6516240" cy="3390302"/>
              </a:xfrm>
              <a:blipFill rotWithShape="1">
                <a:blip r:embed="rId2"/>
                <a:stretch>
                  <a:fillRect l="-1193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3316" name="Picture 1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04" y="4116019"/>
            <a:ext cx="5615970" cy="52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5"/>
          <p:cNvSpPr>
            <a:spLocks noGrp="1" noChangeArrowheads="1"/>
          </p:cNvSpPr>
          <p:nvPr>
            <p:ph type="ftr" sz="quarter" idx="11"/>
            <p:custDataLst>
              <p:tags r:id="rId5"/>
            </p:custDataLst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Maximum Data Rate of a Channel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ADSL (Asymmetric Digital Subscriber Line), Internet Access over normal telephone lines, uses 1 MHz bandwidth.</a:t>
                </a:r>
              </a:p>
              <a:p>
                <a:r>
                  <a:rPr lang="en-US" sz="2000" dirty="0" smtClean="0"/>
                  <a:t>The SNR depends strongly on the distance of the home from the telephone exchange – SNR of ~40 dB for a short line of 1-2 km is consider very good quality.</a:t>
                </a:r>
              </a:p>
              <a:p>
                <a:r>
                  <a:rPr lang="en-US" sz="2000" dirty="0" smtClean="0"/>
                  <a:t>Maximum Data Rate is ~13Mbps.</a:t>
                </a:r>
              </a:p>
              <a:p>
                <a:pPr lvl="1"/>
                <a:r>
                  <a:rPr lang="en-US" sz="1600" dirty="0" smtClean="0"/>
                  <a:t>B = 1 MHz</a:t>
                </a:r>
              </a:p>
              <a:p>
                <a:pPr lvl="1"/>
                <a:r>
                  <a:rPr lang="en-US" sz="1600" dirty="0" smtClean="0"/>
                  <a:t>10log10(S/N) = 40 dB =&gt; S/N=10,000</a:t>
                </a:r>
              </a:p>
              <a:p>
                <a:pPr lvl="1"/>
                <a:r>
                  <a:rPr lang="en-US" sz="1600" dirty="0" smtClean="0"/>
                  <a:t>Blog2(1+S/N) = 1 MHz*log2(10,001)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sz="1600" dirty="0" smtClean="0"/>
                  <a:t>13 </a:t>
                </a:r>
                <a:r>
                  <a:rPr lang="en-US" sz="1600" dirty="0" err="1" smtClean="0"/>
                  <a:t>MHz.</a:t>
                </a:r>
                <a:r>
                  <a:rPr lang="en-US" sz="1600" dirty="0" smtClean="0"/>
                  <a:t>   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728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48135" name="矩形 48134"/>
          <p:cNvSpPr/>
          <p:nvPr/>
        </p:nvSpPr>
        <p:spPr>
          <a:xfrm>
            <a:off x="1513940" y="354868"/>
            <a:ext cx="61161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rgbClr val="002060"/>
                </a:solidFill>
              </a:rPr>
              <a:t>How many kinds of Networks?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  <p:sp>
        <p:nvSpPr>
          <p:cNvPr id="48136" name="文本框 48135"/>
          <p:cNvSpPr txBox="1"/>
          <p:nvPr/>
        </p:nvSpPr>
        <p:spPr>
          <a:xfrm>
            <a:off x="1513940" y="1340920"/>
            <a:ext cx="6116120" cy="93091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marL="224155" indent="-224155" eaLnBrk="0" hangingPunct="0">
              <a:buChar char="•"/>
            </a:pPr>
            <a:r>
              <a:rPr lang="en-US" altLang="zh-CN" sz="2100" b="1">
                <a:solidFill>
                  <a:srgbClr val="002060"/>
                </a:solidFill>
                <a:sym typeface="+mn-ea"/>
              </a:rPr>
              <a:t>Classification of networks </a:t>
            </a:r>
            <a:r>
              <a:rPr lang="en-US" altLang="zh-CN" sz="2100" b="1">
                <a:solidFill>
                  <a:srgbClr val="002060"/>
                </a:solidFill>
              </a:rPr>
              <a:t>from </a:t>
            </a:r>
            <a:r>
              <a:rPr lang="en-US" altLang="zh-CN" sz="2100" b="1">
                <a:solidFill>
                  <a:srgbClr val="002060"/>
                </a:solidFill>
                <a:sym typeface="+mn-ea"/>
              </a:rPr>
              <a:t>different </a:t>
            </a:r>
            <a:r>
              <a:rPr lang="en-US" altLang="zh-CN" sz="2100" b="1">
                <a:solidFill>
                  <a:srgbClr val="002060"/>
                </a:solidFill>
              </a:rPr>
              <a:t>perspectives</a:t>
            </a:r>
            <a:endParaRPr lang="en-US" altLang="zh-CN" sz="2100" b="1">
              <a:solidFill>
                <a:srgbClr val="002060"/>
              </a:solidFill>
            </a:endParaRPr>
          </a:p>
          <a:p>
            <a:pPr marL="224155" indent="-224155" algn="ctr" eaLnBrk="0" hangingPunct="0">
              <a:lnSpc>
                <a:spcPct val="60000"/>
              </a:lnSpc>
              <a:buChar char="•"/>
            </a:pPr>
            <a:endParaRPr lang="en-US" altLang="zh-CN" sz="2100" b="1">
              <a:solidFill>
                <a:srgbClr val="002060"/>
              </a:solidFill>
            </a:endParaRPr>
          </a:p>
        </p:txBody>
      </p:sp>
      <p:sp>
        <p:nvSpPr>
          <p:cNvPr id="48137" name="矩形 48136"/>
          <p:cNvSpPr/>
          <p:nvPr/>
        </p:nvSpPr>
        <p:spPr>
          <a:xfrm>
            <a:off x="1485360" y="2172556"/>
            <a:ext cx="6230440" cy="2776547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Transmission media</a:t>
            </a:r>
            <a:r>
              <a:rPr lang="en-US" altLang="zh-CN" sz="1800" b="1"/>
              <a:t>: Wired (UTP, coaxial cables, fiber-optic cables) and Wireless 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Network size</a:t>
            </a:r>
            <a:r>
              <a:rPr lang="en-US" altLang="zh-CN" sz="1800" b="1"/>
              <a:t>: PAN, LAN and WAN (and MAN)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Management method</a:t>
            </a:r>
            <a:r>
              <a:rPr lang="en-US" altLang="zh-CN" sz="1800" b="1"/>
              <a:t>: Peer-to-peer and Client/Server, distributed, decentralized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Topology</a:t>
            </a:r>
            <a:r>
              <a:rPr lang="en-US" altLang="zh-CN" sz="1800" b="1"/>
              <a:t> (connectivity): Bus, Star, Ring …</a:t>
            </a:r>
            <a:endParaRPr lang="en-US" altLang="zh-CN" sz="1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>
          <a:xfrm>
            <a:off x="1513940" y="1164635"/>
            <a:ext cx="6230440" cy="3877353"/>
          </a:xfrm>
        </p:spPr>
        <p:txBody>
          <a:bodyPr/>
          <a:p>
            <a:pPr indent="-260350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Two main categories:</a:t>
            </a:r>
            <a:endParaRPr lang="en-US" altLang="zh-CN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Guided</a:t>
            </a:r>
            <a:r>
              <a:rPr lang="en-US" altLang="zh-CN" sz="1875" b="1">
                <a:latin typeface="Times New Roman" panose="02020603050405020304" pitchFamily="18" charset="0"/>
              </a:rPr>
              <a:t> ― wires, cables</a:t>
            </a:r>
            <a:endParaRPr lang="en-US" altLang="zh-CN" sz="1875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Unguided</a:t>
            </a:r>
            <a:r>
              <a:rPr lang="en-US" altLang="zh-CN" sz="1875" b="1">
                <a:latin typeface="Times New Roman" panose="02020603050405020304" pitchFamily="18" charset="0"/>
              </a:rPr>
              <a:t> ― wireless transmission, e.g. radio, microwave, millimeter wave, laser, infrared, sound, sonar etc</a:t>
            </a:r>
            <a:endParaRPr lang="en-US" altLang="zh-CN" sz="1875" b="1">
              <a:latin typeface="Times New Roman" panose="02020603050405020304" pitchFamily="18" charset="0"/>
            </a:endParaRPr>
          </a:p>
          <a:p>
            <a:pPr indent="-260350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Guided media:</a:t>
            </a:r>
            <a:endParaRPr lang="en-US" altLang="zh-CN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Twisted-Pair cables</a:t>
            </a:r>
            <a:r>
              <a:rPr lang="en-US" altLang="zh-CN" sz="1875" b="1">
                <a:solidFill>
                  <a:schemeClr val="accent2"/>
                </a:solidFill>
                <a:latin typeface="Times New Roman" panose="02020603050405020304" pitchFamily="18" charset="0"/>
              </a:rPr>
              <a:t>: </a:t>
            </a:r>
            <a:endParaRPr lang="en-US" altLang="zh-CN" sz="1875" b="1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1216025" lvl="2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Unshielded Twisted-Pair (UTP) cables</a:t>
            </a:r>
            <a:endParaRPr lang="en-US" altLang="zh-CN" sz="1800" b="1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marL="1216025" lvl="2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Shielded Twisted-Pair (STP) cables</a:t>
            </a:r>
            <a:endParaRPr lang="en-US" altLang="zh-CN" sz="1800" b="1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Coaxial cables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Power lines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Fiber-optic cables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8" name="矩形 72707"/>
          <p:cNvSpPr/>
          <p:nvPr/>
        </p:nvSpPr>
        <p:spPr>
          <a:xfrm>
            <a:off x="1513940" y="366539"/>
            <a:ext cx="61161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rgbClr val="3333CC"/>
                </a:solidFill>
              </a:rPr>
              <a:t>Transmission Media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Twisted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Telephony Lines (ADSL) – Twisted pair of wires.</a:t>
            </a:r>
            <a:endParaRPr lang="en-US" sz="1800" dirty="0" smtClean="0"/>
          </a:p>
          <a:p>
            <a:r>
              <a:rPr lang="en-US" sz="1800" dirty="0" smtClean="0"/>
              <a:t>Category 5</a:t>
            </a:r>
            <a:endParaRPr lang="en-US" sz="1800" dirty="0" smtClean="0"/>
          </a:p>
          <a:p>
            <a:pPr lvl="1"/>
            <a:r>
              <a:rPr lang="en-US" sz="1500" dirty="0" smtClean="0"/>
              <a:t>100 Mbps Ethernet uses two pairs; one pair for each direction.</a:t>
            </a:r>
            <a:endParaRPr lang="en-US" sz="1500" dirty="0" smtClean="0"/>
          </a:p>
          <a:p>
            <a:pPr lvl="1"/>
            <a:r>
              <a:rPr lang="en-US" sz="1500" dirty="0" smtClean="0"/>
              <a:t>1 </a:t>
            </a:r>
            <a:r>
              <a:rPr lang="en-US" sz="1500" dirty="0" err="1" smtClean="0"/>
              <a:t>Gbps</a:t>
            </a:r>
            <a:r>
              <a:rPr lang="en-US" sz="1500" dirty="0" smtClean="0"/>
              <a:t> Ethernet uses all four pairs in both directions simultaneously.</a:t>
            </a:r>
            <a:endParaRPr lang="en-US" sz="1500" dirty="0" smtClean="0"/>
          </a:p>
          <a:p>
            <a:r>
              <a:rPr lang="en-US" sz="1800" dirty="0" err="1" smtClean="0"/>
              <a:t>Defintions</a:t>
            </a:r>
            <a:r>
              <a:rPr lang="en-US" sz="1800" dirty="0" smtClean="0"/>
              <a:t>:</a:t>
            </a:r>
            <a:endParaRPr lang="en-US" sz="1800" dirty="0" smtClean="0"/>
          </a:p>
          <a:p>
            <a:pPr lvl="1"/>
            <a:r>
              <a:rPr lang="en-US" sz="1500" dirty="0" smtClean="0"/>
              <a:t>Full-duplex link </a:t>
            </a:r>
            <a:endParaRPr lang="en-US" sz="1500" dirty="0" smtClean="0"/>
          </a:p>
          <a:p>
            <a:pPr lvl="1"/>
            <a:r>
              <a:rPr lang="en-US" sz="1500" dirty="0" smtClean="0"/>
              <a:t>Half-duplex link</a:t>
            </a:r>
            <a:endParaRPr lang="en-US" sz="1500" dirty="0" smtClean="0"/>
          </a:p>
          <a:p>
            <a:pPr lvl="1"/>
            <a:r>
              <a:rPr lang="en-US" sz="1500" dirty="0" smtClean="0"/>
              <a:t>Simplex link </a:t>
            </a:r>
            <a:endParaRPr lang="en-US" sz="1500" dirty="0" smtClean="0"/>
          </a:p>
          <a:p>
            <a:r>
              <a:rPr lang="en-US" sz="1800" dirty="0" smtClean="0"/>
              <a:t>Category 6 and 7 soon will be needed to carry rates of 10 </a:t>
            </a:r>
            <a:r>
              <a:rPr lang="en-US" sz="1800" dirty="0" err="1" smtClean="0"/>
              <a:t>Gbps</a:t>
            </a:r>
            <a:r>
              <a:rPr lang="en-US" sz="1800" dirty="0" smtClean="0"/>
              <a:t> and higher.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Twisted Pairs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Category 5 UTP cable with four twisted pairs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16391" name="Picture 7" descr="02-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498" y="1238467"/>
            <a:ext cx="6521003" cy="26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Coaxial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It has better shielding and greater bandwidth than unshielded twisted pairs. </a:t>
            </a:r>
            <a:endParaRPr lang="en-US" sz="1500" dirty="0" smtClean="0"/>
          </a:p>
          <a:p>
            <a:pPr lvl="1"/>
            <a:r>
              <a:rPr lang="en-US" sz="1200" dirty="0" smtClean="0"/>
              <a:t>50 ohm is used for digital transmission</a:t>
            </a:r>
            <a:endParaRPr lang="en-US" sz="1200" dirty="0" smtClean="0"/>
          </a:p>
          <a:p>
            <a:pPr lvl="1"/>
            <a:r>
              <a:rPr lang="en-US" sz="1200" dirty="0" smtClean="0"/>
              <a:t>75 ohm is used for analog transmission and cable television as well as data communication.</a:t>
            </a:r>
            <a:endParaRPr lang="en-US" sz="1200" dirty="0" smtClean="0"/>
          </a:p>
          <a:p>
            <a:r>
              <a:rPr lang="en-US" sz="1500" dirty="0" smtClean="0"/>
              <a:t>Its construction provides high bandwidth and excellent noise immunity. </a:t>
            </a:r>
            <a:endParaRPr lang="en-US" sz="1500" dirty="0" smtClean="0"/>
          </a:p>
          <a:p>
            <a:r>
              <a:rPr lang="en-US" sz="1500" dirty="0" smtClean="0"/>
              <a:t>Bandwidth – few GHz</a:t>
            </a:r>
            <a:endParaRPr lang="en-US" sz="1500" dirty="0" smtClean="0"/>
          </a:p>
          <a:p>
            <a:r>
              <a:rPr lang="en-US" sz="1500" dirty="0" smtClean="0"/>
              <a:t>Widely used for cable televisions and metropolitan area networks.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Coaxial Cable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coaxial cable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40" y="1771960"/>
            <a:ext cx="6661521" cy="16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High-rate communication of interest recently.</a:t>
            </a:r>
            <a:endParaRPr lang="en-US" sz="1500" dirty="0" smtClean="0"/>
          </a:p>
          <a:p>
            <a:pPr lvl="1"/>
            <a:r>
              <a:rPr lang="en-US" sz="1200" dirty="0" smtClean="0"/>
              <a:t>Inside home as a LAN</a:t>
            </a:r>
            <a:endParaRPr lang="en-US" sz="1200" dirty="0" smtClean="0"/>
          </a:p>
          <a:p>
            <a:pPr lvl="1"/>
            <a:r>
              <a:rPr lang="en-US" sz="1200" dirty="0" smtClean="0"/>
              <a:t>Outside home for broadband Internet access.</a:t>
            </a:r>
            <a:endParaRPr lang="en-US" sz="1200" dirty="0" smtClean="0"/>
          </a:p>
          <a:p>
            <a:r>
              <a:rPr lang="en-US" sz="1500" dirty="0" smtClean="0"/>
              <a:t>Convenient way to perform networking</a:t>
            </a:r>
            <a:endParaRPr lang="en-US" sz="1500" dirty="0" smtClean="0"/>
          </a:p>
          <a:p>
            <a:r>
              <a:rPr lang="en-US" sz="1500" dirty="0" smtClean="0"/>
              <a:t>Problem with wiring since they do attenuate significantly for higher frequencies.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International standards are under development.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Power Lines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network that uses household electrical wiring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68" y="1657640"/>
            <a:ext cx="6409065" cy="182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Physical Layer</a:t>
            </a:r>
            <a:br>
              <a:rPr lang="en-US" dirty="0" smtClean="0"/>
            </a:br>
            <a:r>
              <a:rPr sz="1800" smtClean="0">
                <a:solidFill>
                  <a:srgbClr val="002060"/>
                </a:solidFill>
                <a:sym typeface="+mn-ea"/>
              </a:rPr>
              <a:t>-from end node, router, transmission, network perspectives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1825" y="1044831"/>
            <a:ext cx="5658840" cy="3469479"/>
          </a:xfrm>
        </p:spPr>
        <p:txBody>
          <a:bodyPr/>
          <a:lstStyle/>
          <a:p>
            <a:r>
              <a:rPr lang="en-US" sz="1500" dirty="0" smtClean="0"/>
              <a:t>Digital Modulation: How analog signals are converted into digital bits and back again.</a:t>
            </a:r>
            <a:endParaRPr lang="en-US" sz="1500" dirty="0" smtClean="0"/>
          </a:p>
          <a:p>
            <a:r>
              <a:rPr lang="en-US" sz="1500" dirty="0" smtClean="0"/>
              <a:t>Multiplexing Schemes: Exploring how multiple conversations can be put on the same transmission medium at the same time without interfering with one another.</a:t>
            </a:r>
            <a:endParaRPr lang="en-US" sz="1500" dirty="0" smtClean="0"/>
          </a:p>
          <a:p>
            <a:r>
              <a:rPr lang="en-US" sz="1500" dirty="0"/>
              <a:t>The physical layer of end node, router, transmission, network take different functions and roles respectively</a:t>
            </a:r>
            <a:endParaRPr lang="en-US" sz="1500" dirty="0"/>
          </a:p>
          <a:p>
            <a:r>
              <a:rPr lang="en-US" sz="1500" dirty="0" smtClean="0"/>
              <a:t>Examples of communication systems used in practice for wide area computer networks:</a:t>
            </a:r>
            <a:endParaRPr lang="en-US" sz="1500" dirty="0" smtClean="0"/>
          </a:p>
          <a:p>
            <a:pPr lvl="1"/>
            <a:r>
              <a:rPr lang="en-US" sz="1200" dirty="0" smtClean="0"/>
              <a:t>The (fixed) telephone system</a:t>
            </a:r>
            <a:endParaRPr lang="en-US" sz="1200" dirty="0" smtClean="0"/>
          </a:p>
          <a:p>
            <a:pPr lvl="1"/>
            <a:r>
              <a:rPr lang="en-US" sz="1200" dirty="0" smtClean="0"/>
              <a:t>The mobile phone system, and</a:t>
            </a:r>
            <a:endParaRPr lang="en-US" sz="1200" dirty="0" smtClean="0"/>
          </a:p>
          <a:p>
            <a:pPr lvl="1"/>
            <a:r>
              <a:rPr lang="en-US" sz="1200" dirty="0" smtClean="0"/>
              <a:t>The cable television system.</a:t>
            </a:r>
            <a:endParaRPr lang="en-US" sz="1200" dirty="0" smtClean="0"/>
          </a:p>
          <a:p>
            <a:pPr lvl="1"/>
            <a:endParaRPr lang="en-US" sz="900" dirty="0" smtClean="0"/>
          </a:p>
          <a:p>
            <a:pPr marL="0" indent="0">
              <a:buNone/>
            </a:pPr>
            <a:r>
              <a:rPr lang="en-US" sz="1500" dirty="0" smtClean="0"/>
              <a:t>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Moore’s Law – doubling of the number of transistors per chip roughly every 2 years:</a:t>
            </a:r>
            <a:endParaRPr lang="en-US" sz="1500" dirty="0" smtClean="0"/>
          </a:p>
          <a:p>
            <a:pPr lvl="1"/>
            <a:r>
              <a:rPr lang="en-US" sz="1200" dirty="0" smtClean="0"/>
              <a:t>Original IBM PC clock speed 4.77 MHz</a:t>
            </a:r>
            <a:endParaRPr lang="en-US" sz="1200" dirty="0" smtClean="0"/>
          </a:p>
          <a:p>
            <a:pPr lvl="1"/>
            <a:r>
              <a:rPr lang="en-US" sz="1200" dirty="0" smtClean="0"/>
              <a:t>28 years latter PC’s run four-core CPU’s at 3 GHz. </a:t>
            </a:r>
            <a:endParaRPr lang="en-US" sz="1200" dirty="0" smtClean="0"/>
          </a:p>
          <a:p>
            <a:pPr lvl="1"/>
            <a:r>
              <a:rPr lang="en-US" sz="1200" dirty="0" smtClean="0"/>
              <a:t>Increase of a factor of around 2500, 16 per decade.</a:t>
            </a:r>
            <a:endParaRPr lang="en-US" sz="1200" dirty="0" smtClean="0"/>
          </a:p>
          <a:p>
            <a:r>
              <a:rPr lang="en-US" sz="1500" dirty="0" smtClean="0"/>
              <a:t>Wide area communication links went </a:t>
            </a:r>
            <a:endParaRPr lang="en-US" sz="1500" dirty="0" smtClean="0"/>
          </a:p>
          <a:p>
            <a:pPr lvl="1"/>
            <a:r>
              <a:rPr lang="en-US" sz="1200" dirty="0" smtClean="0"/>
              <a:t>From 45 Mbps (T3 line in telephone system),</a:t>
            </a:r>
            <a:endParaRPr lang="en-US" sz="1200" dirty="0" smtClean="0"/>
          </a:p>
          <a:p>
            <a:pPr lvl="1"/>
            <a:r>
              <a:rPr lang="en-US" sz="1200" dirty="0" smtClean="0"/>
              <a:t>To 100 </a:t>
            </a:r>
            <a:r>
              <a:rPr lang="en-US" sz="1200" dirty="0" err="1" smtClean="0"/>
              <a:t>Gbps</a:t>
            </a:r>
            <a:r>
              <a:rPr lang="en-US" sz="1200" dirty="0" smtClean="0"/>
              <a:t>. This is hard threshold is due to our inability to convert between electrical and optical signals any faster. </a:t>
            </a:r>
            <a:endParaRPr lang="en-US" sz="1200" dirty="0" smtClean="0"/>
          </a:p>
          <a:p>
            <a:r>
              <a:rPr lang="en-US" sz="1500" dirty="0" smtClean="0"/>
              <a:t>Race between computing power and communication.</a:t>
            </a:r>
            <a:endParaRPr lang="en-US" sz="1500" dirty="0" smtClean="0"/>
          </a:p>
          <a:p>
            <a:r>
              <a:rPr lang="en-US" sz="1500" dirty="0" smtClean="0"/>
              <a:t>An optical transmission system has 3 key </a:t>
            </a:r>
            <a:r>
              <a:rPr lang="en-US" sz="1500" dirty="0" err="1" smtClean="0"/>
              <a:t>componenets</a:t>
            </a:r>
            <a:r>
              <a:rPr lang="en-US" sz="1500" dirty="0" smtClean="0"/>
              <a:t>:</a:t>
            </a:r>
            <a:endParaRPr lang="en-US" sz="1500" dirty="0" smtClean="0"/>
          </a:p>
          <a:p>
            <a:pPr lvl="1"/>
            <a:r>
              <a:rPr lang="en-US" sz="1200" dirty="0" smtClean="0"/>
              <a:t>The light source</a:t>
            </a:r>
            <a:endParaRPr lang="en-US" sz="1200" dirty="0" smtClean="0"/>
          </a:p>
          <a:p>
            <a:pPr lvl="1"/>
            <a:r>
              <a:rPr lang="en-US" sz="1200" dirty="0" smtClean="0"/>
              <a:t>The transmission medium, and</a:t>
            </a:r>
            <a:endParaRPr lang="en-US" sz="1200" dirty="0" smtClean="0"/>
          </a:p>
          <a:p>
            <a:pPr lvl="1"/>
            <a:r>
              <a:rPr lang="en-US" sz="1200" dirty="0" smtClean="0"/>
              <a:t>The detector.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By convention:</a:t>
            </a:r>
            <a:endParaRPr lang="en-US" sz="1500" dirty="0" smtClean="0"/>
          </a:p>
          <a:p>
            <a:pPr lvl="1"/>
            <a:r>
              <a:rPr lang="en-US" sz="1200" dirty="0" smtClean="0"/>
              <a:t>A pulse of light indicates a 1 bit, and </a:t>
            </a:r>
            <a:endParaRPr lang="en-US" sz="1200" dirty="0" smtClean="0"/>
          </a:p>
          <a:p>
            <a:pPr lvl="1"/>
            <a:r>
              <a:rPr lang="en-US" sz="1200" dirty="0" smtClean="0"/>
              <a:t>the absence of light indicates a 0 bit</a:t>
            </a:r>
            <a:endParaRPr lang="en-US" sz="1200" dirty="0" smtClean="0"/>
          </a:p>
          <a:p>
            <a:r>
              <a:rPr lang="en-US" sz="1500" dirty="0" smtClean="0"/>
              <a:t>Attaching light source to one end of an optical fiber, and</a:t>
            </a:r>
            <a:endParaRPr lang="en-US" sz="1500" dirty="0" smtClean="0"/>
          </a:p>
          <a:p>
            <a:r>
              <a:rPr lang="en-US" sz="1500" dirty="0" smtClean="0"/>
              <a:t>Detector to the other end, we have:</a:t>
            </a:r>
            <a:endParaRPr lang="en-US" sz="1500" dirty="0" smtClean="0"/>
          </a:p>
          <a:p>
            <a:pPr lvl="1"/>
            <a:r>
              <a:rPr lang="en-US" sz="1200" dirty="0" smtClean="0"/>
              <a:t>A unidirectional data transmission system </a:t>
            </a:r>
            <a:endParaRPr lang="en-US" sz="1200" dirty="0" smtClean="0"/>
          </a:p>
          <a:p>
            <a:pPr lvl="1"/>
            <a:r>
              <a:rPr lang="en-US" sz="1200" dirty="0" smtClean="0"/>
              <a:t>Accepts an electrical signal,</a:t>
            </a:r>
            <a:endParaRPr lang="en-US" sz="1200" dirty="0" smtClean="0"/>
          </a:p>
          <a:p>
            <a:pPr lvl="1"/>
            <a:r>
              <a:rPr lang="en-US" sz="1200" dirty="0" smtClean="0"/>
              <a:t>Converts and transmits it by light pulses, and</a:t>
            </a:r>
            <a:endParaRPr lang="en-US" sz="1200" dirty="0" smtClean="0"/>
          </a:p>
          <a:p>
            <a:pPr lvl="1"/>
            <a:r>
              <a:rPr lang="en-US" sz="1200" dirty="0" smtClean="0"/>
              <a:t>Reconverts back the output to an electrical signal at the receiving end.</a:t>
            </a:r>
            <a:endParaRPr lang="en-US" sz="1200" dirty="0" smtClean="0"/>
          </a:p>
          <a:p>
            <a:r>
              <a:rPr lang="en-US" sz="1500" dirty="0" smtClean="0"/>
              <a:t>The transmission system would leak light and be useless in practice if it were not for an interesting principle of physics: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Optics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772560"/>
            <a:ext cx="6643659" cy="102888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Three examples of a light ray from inside a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silica fiber impinging on the air/silica boundary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 at different angles.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1086040"/>
            <a:ext cx="4427518" cy="240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Optics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886880"/>
            <a:ext cx="6643659" cy="91456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Light trapped by total internal reflection.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0487" name="Picture 7" descr="02-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50" y="1617152"/>
            <a:ext cx="5858900" cy="19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Every light ray that has incidence angle greater then critical angel will be refracted internally: </a:t>
            </a:r>
            <a:r>
              <a:rPr lang="en-US" sz="1500" b="1" dirty="0" smtClean="0">
                <a:solidFill>
                  <a:srgbClr val="0033CC"/>
                </a:solidFill>
              </a:rPr>
              <a:t>multimode fiber</a:t>
            </a:r>
            <a:endParaRPr lang="en-US" sz="1500" b="1" dirty="0" smtClean="0">
              <a:solidFill>
                <a:srgbClr val="0033CC"/>
              </a:solidFill>
            </a:endParaRPr>
          </a:p>
          <a:p>
            <a:r>
              <a:rPr lang="en-US" sz="1500" dirty="0" smtClean="0"/>
              <a:t>If fiber’s diameter is reduced to a few wavelength's of light it acts like a wave guide and the light can propagate only in a straight line without bouncing: </a:t>
            </a:r>
            <a:r>
              <a:rPr lang="en-US" sz="1500" b="1" dirty="0" smtClean="0">
                <a:solidFill>
                  <a:srgbClr val="0033CC"/>
                </a:solidFill>
              </a:rPr>
              <a:t>single-mode fiber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Transmit data rate of 100 </a:t>
            </a:r>
            <a:r>
              <a:rPr lang="en-US" sz="1500" dirty="0" err="1" smtClean="0"/>
              <a:t>Gbps</a:t>
            </a:r>
            <a:r>
              <a:rPr lang="en-US" sz="1500" dirty="0" smtClean="0"/>
              <a:t> for 100 km without amplification.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Attenuation of light through glass depends on the wavelength of the light (as well as on some physical properties of the glass).</a:t>
            </a:r>
            <a:endParaRPr lang="en-US" sz="1500" dirty="0" smtClean="0"/>
          </a:p>
          <a:p>
            <a:r>
              <a:rPr lang="en-US" sz="1500" dirty="0" smtClean="0"/>
              <a:t>It is defined as the ratio of input to output signal power.</a:t>
            </a:r>
            <a:endParaRPr lang="en-US" sz="1500" dirty="0" smtClean="0"/>
          </a:p>
          <a:p>
            <a:pPr lvl="1"/>
            <a:r>
              <a:rPr lang="en-US" sz="1200" dirty="0" smtClean="0"/>
              <a:t>Figure on the next slide shows the attenuation in units of decibels per linear kilometer of fiber.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Attenuation of light through fiber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in the infrared region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88" y="925278"/>
            <a:ext cx="6180425" cy="329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Three wavelengths bands are most commonly used at present for optical communication:</a:t>
            </a:r>
            <a:endParaRPr lang="en-US" sz="1500" dirty="0" smtClean="0"/>
          </a:p>
          <a:p>
            <a:pPr lvl="1"/>
            <a:r>
              <a:rPr lang="en-US" sz="1350" dirty="0" smtClean="0"/>
              <a:t>0.85</a:t>
            </a:r>
            <a:r>
              <a:rPr lang="el-GR" sz="1350" dirty="0" smtClean="0"/>
              <a:t>μ</a:t>
            </a:r>
            <a:endParaRPr lang="en-US" sz="1350" dirty="0" smtClean="0"/>
          </a:p>
          <a:p>
            <a:pPr lvl="1"/>
            <a:r>
              <a:rPr lang="en-US" sz="1350" dirty="0" smtClean="0"/>
              <a:t>1.30</a:t>
            </a:r>
            <a:r>
              <a:rPr lang="el-GR" sz="1350" dirty="0" smtClean="0"/>
              <a:t>μ</a:t>
            </a:r>
            <a:r>
              <a:rPr lang="en-US" sz="1350" dirty="0" smtClean="0"/>
              <a:t> and</a:t>
            </a:r>
            <a:endParaRPr lang="en-US" sz="1350" dirty="0" smtClean="0"/>
          </a:p>
          <a:p>
            <a:pPr lvl="1"/>
            <a:r>
              <a:rPr lang="en-US" sz="1350" dirty="0" smtClean="0"/>
              <a:t>1.55</a:t>
            </a:r>
            <a:r>
              <a:rPr lang="el-GR" sz="1350" dirty="0" smtClean="0"/>
              <a:t>μ</a:t>
            </a:r>
            <a:endParaRPr lang="en-US" sz="1350" dirty="0" smtClean="0"/>
          </a:p>
          <a:p>
            <a:pPr lvl="1"/>
            <a:r>
              <a:rPr lang="en-US" sz="1350" dirty="0" smtClean="0"/>
              <a:t>They have bands ranging from 25,000 to 30,000 GHz wide.</a:t>
            </a:r>
            <a:endParaRPr lang="en-US" sz="1350" dirty="0" smtClean="0"/>
          </a:p>
          <a:p>
            <a:r>
              <a:rPr lang="en-US" sz="1500" b="1" dirty="0" smtClean="0"/>
              <a:t>Chromatic dispersion </a:t>
            </a:r>
            <a:r>
              <a:rPr lang="en-US" sz="1500" dirty="0" smtClean="0"/>
              <a:t>– the spreading of wave as it propagates down on a fiber. </a:t>
            </a:r>
            <a:endParaRPr lang="en-US" sz="1500" dirty="0" smtClean="0"/>
          </a:p>
          <a:p>
            <a:r>
              <a:rPr lang="en-US" sz="1500" b="1" dirty="0" err="1" smtClean="0"/>
              <a:t>Solitons</a:t>
            </a:r>
            <a:r>
              <a:rPr lang="en-US" sz="1500" dirty="0" smtClean="0"/>
              <a:t> – making the pulses in a special shape related to the reciprocal of the hyperbolic cosine causes nearly all the dispersion effects to cancel out. This was achieved in Lab </a:t>
            </a:r>
            <a:r>
              <a:rPr lang="en-US" sz="1500" dirty="0" err="1" smtClean="0"/>
              <a:t>env</a:t>
            </a:r>
            <a:r>
              <a:rPr lang="en-US" sz="1500" dirty="0" smtClean="0"/>
              <a:t>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Similar to Coaxial except they are without the braid. (See figure in the next slide).</a:t>
            </a:r>
            <a:endParaRPr lang="en-US" sz="1500" dirty="0" smtClean="0"/>
          </a:p>
          <a:p>
            <a:r>
              <a:rPr lang="en-US" sz="1500" dirty="0" smtClean="0"/>
              <a:t>In Multimode fibers, core is typically 50 microns (~ thickness of human hair).</a:t>
            </a:r>
            <a:endParaRPr lang="en-US" sz="1500" dirty="0" smtClean="0"/>
          </a:p>
          <a:p>
            <a:r>
              <a:rPr lang="en-US" sz="1500" dirty="0" smtClean="0"/>
              <a:t>In Single-mode fibers the core is 8-10 microns.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Cables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Views of a fiber cable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2535" name="Picture 7" descr="02-0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0" y="1619533"/>
            <a:ext cx="6859200" cy="19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Connecting Nodes and Links</a:t>
            </a:r>
            <a:endParaRPr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2547" y="1023640"/>
            <a:ext cx="5764109" cy="30966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885315"/>
            <a:ext cx="5658840" cy="3956004"/>
          </a:xfrm>
        </p:spPr>
        <p:txBody>
          <a:bodyPr/>
          <a:lstStyle/>
          <a:p>
            <a:r>
              <a:rPr lang="en-US" sz="1500" dirty="0" smtClean="0"/>
              <a:t>Core is enclosed in by glass cladding with a lower index of refraction than the core to keep all the light in the core.</a:t>
            </a:r>
            <a:endParaRPr lang="en-US" sz="1500" dirty="0" smtClean="0"/>
          </a:p>
          <a:p>
            <a:r>
              <a:rPr lang="en-US" sz="1500" dirty="0" smtClean="0"/>
              <a:t>Thin plastic jacked to protect the cladding.</a:t>
            </a:r>
            <a:endParaRPr lang="en-US" sz="1500" dirty="0" smtClean="0"/>
          </a:p>
          <a:p>
            <a:r>
              <a:rPr lang="en-US" sz="1500" dirty="0" smtClean="0"/>
              <a:t>Fibers are typically grouped in bundles protected by an outer sheath.</a:t>
            </a:r>
            <a:endParaRPr lang="en-US" sz="1500" dirty="0"/>
          </a:p>
          <a:p>
            <a:r>
              <a:rPr lang="en-US" sz="1500" dirty="0" smtClean="0"/>
              <a:t>Fiber Cables are:</a:t>
            </a:r>
            <a:endParaRPr lang="en-US" sz="1500" dirty="0" smtClean="0"/>
          </a:p>
          <a:p>
            <a:pPr lvl="1"/>
            <a:r>
              <a:rPr lang="en-US" sz="1200" dirty="0" smtClean="0"/>
              <a:t>Laid on the ground within a meter of the surface,</a:t>
            </a:r>
            <a:endParaRPr lang="en-US" sz="1200" dirty="0" smtClean="0"/>
          </a:p>
          <a:p>
            <a:pPr lvl="1"/>
            <a:r>
              <a:rPr lang="en-US" sz="1200" dirty="0" smtClean="0"/>
              <a:t>Transoceanic fiber cables are buried in trenches as the are laid on the see floor.</a:t>
            </a:r>
            <a:endParaRPr lang="en-US" sz="1200" dirty="0" smtClean="0"/>
          </a:p>
          <a:p>
            <a:r>
              <a:rPr lang="en-US" sz="1500" dirty="0" smtClean="0"/>
              <a:t>Fibers are connected in three different ways:</a:t>
            </a:r>
            <a:endParaRPr lang="en-US" sz="15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They can terminated in connectors and be plugged into fiber sockets; connectors lose about 10%-20% of the light but they make it easy to reconfigure systems</a:t>
            </a:r>
            <a:endParaRPr lang="en-US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Spliced mechanically obtained by carefully cutting ends next to each other and placed within a special sleeve and clamp them in place. Alignment can be improved by passing light through the junction and then making adjustments as necessary.</a:t>
            </a:r>
            <a:endParaRPr lang="en-US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Two pieces of fiber can be fused (melted) together to form a solid connection. Fused cable can be almost as good as a single drawn fiber. But even here there some amount of loss.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252203"/>
            <a:ext cx="5658840" cy="3343223"/>
          </a:xfrm>
        </p:spPr>
        <p:txBody>
          <a:bodyPr/>
          <a:lstStyle/>
          <a:p>
            <a:r>
              <a:rPr lang="en-US" sz="1500" dirty="0" smtClean="0"/>
              <a:t>Two types of technologies are used to drive the signals:</a:t>
            </a:r>
            <a:endParaRPr lang="en-US" sz="1500" dirty="0" smtClean="0"/>
          </a:p>
          <a:p>
            <a:pPr lvl="1"/>
            <a:r>
              <a:rPr lang="en-US" sz="1350" dirty="0" smtClean="0"/>
              <a:t>LED (Light Emitting Diodes), and</a:t>
            </a:r>
            <a:endParaRPr lang="en-US" sz="1350" dirty="0" smtClean="0"/>
          </a:p>
          <a:p>
            <a:pPr lvl="1"/>
            <a:r>
              <a:rPr lang="en-US" sz="1350" dirty="0" smtClean="0"/>
              <a:t>Semiconductor Lasers.</a:t>
            </a:r>
            <a:endParaRPr lang="en-US" sz="1350" dirty="0" smtClean="0"/>
          </a:p>
          <a:p>
            <a:r>
              <a:rPr lang="en-US" sz="1500" dirty="0" smtClean="0"/>
              <a:t>They can be tuned in wavelengths by inserting:</a:t>
            </a:r>
            <a:endParaRPr lang="en-US" sz="1050" dirty="0" smtClean="0"/>
          </a:p>
          <a:p>
            <a:pPr lvl="1"/>
            <a:r>
              <a:rPr lang="en-US" sz="1200" dirty="0" err="1" smtClean="0"/>
              <a:t>Febry</a:t>
            </a:r>
            <a:r>
              <a:rPr lang="en-US" sz="1200" dirty="0" smtClean="0"/>
              <a:t>-Perot interferometers, or</a:t>
            </a:r>
            <a:endParaRPr lang="en-US" sz="1200" dirty="0" smtClean="0"/>
          </a:p>
          <a:p>
            <a:pPr lvl="1"/>
            <a:r>
              <a:rPr lang="en-US" sz="1200" dirty="0" smtClean="0"/>
              <a:t>Mach-</a:t>
            </a:r>
            <a:r>
              <a:rPr lang="en-US" sz="1200" dirty="0" err="1"/>
              <a:t>Z</a:t>
            </a:r>
            <a:r>
              <a:rPr lang="en-US" sz="1200" dirty="0" err="1" smtClean="0"/>
              <a:t>ehnder</a:t>
            </a:r>
            <a:r>
              <a:rPr lang="en-US" sz="1200" dirty="0" smtClean="0"/>
              <a:t> interferometers</a:t>
            </a:r>
            <a:endParaRPr lang="en-US" sz="1200" dirty="0" smtClean="0"/>
          </a:p>
          <a:p>
            <a:r>
              <a:rPr lang="en-US" sz="1500" dirty="0" err="1" smtClean="0"/>
              <a:t>Febry</a:t>
            </a:r>
            <a:r>
              <a:rPr lang="en-US" sz="1500" dirty="0" smtClean="0"/>
              <a:t>-Perot interferometers are simple resonant cavities consisting of two parallel mirrors. The length of the cavity selects out those wavelengths that fit inside an integral number of times.</a:t>
            </a:r>
            <a:endParaRPr lang="en-US" sz="1500" dirty="0" smtClean="0"/>
          </a:p>
          <a:p>
            <a:r>
              <a:rPr lang="en-US" sz="1500" dirty="0" smtClean="0"/>
              <a:t>Mach-</a:t>
            </a:r>
            <a:r>
              <a:rPr lang="en-US" sz="1500" dirty="0" err="1" smtClean="0"/>
              <a:t>Zehnder</a:t>
            </a:r>
            <a:r>
              <a:rPr lang="en-US" sz="1500" dirty="0" smtClean="0"/>
              <a:t> interferometers separate the light into two beams. The beams travel slightly different distances. Then they are recombined at the end and are in phase for only certain wavelengths.</a:t>
            </a:r>
            <a:endParaRPr lang="en-US" sz="1500" dirty="0" smtClean="0"/>
          </a:p>
          <a:p>
            <a:pPr marL="457200" lvl="1" indent="0">
              <a:buNone/>
            </a:pP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Cables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comparison of semiconductor diodes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and LEDs as light sources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0" y="1429000"/>
            <a:ext cx="6344760" cy="227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252203"/>
            <a:ext cx="5658840" cy="3343223"/>
          </a:xfrm>
        </p:spPr>
        <p:txBody>
          <a:bodyPr/>
          <a:lstStyle/>
          <a:p>
            <a:r>
              <a:rPr lang="en-US" sz="1500" dirty="0" smtClean="0"/>
              <a:t>Receiving end of an optical fiber consists of a photodiode, which gives off an electrical pulse when struck by light.</a:t>
            </a:r>
            <a:endParaRPr lang="en-US" sz="1500" dirty="0" smtClean="0"/>
          </a:p>
          <a:p>
            <a:r>
              <a:rPr lang="en-US" sz="1500" dirty="0" smtClean="0"/>
              <a:t>The response time of photodiodes that convert the signal from the optical to the electrical domain limits data rates to about 100 </a:t>
            </a:r>
            <a:r>
              <a:rPr lang="en-US" sz="1500" dirty="0" err="1" smtClean="0"/>
              <a:t>Gbps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r>
              <a:rPr lang="en-US" sz="1500" dirty="0" smtClean="0"/>
              <a:t>Terminal noise is also an issue hence the light should be injected with sufficient energy in order to be detected.</a:t>
            </a:r>
            <a:endParaRPr lang="en-US" sz="1500" dirty="0" smtClean="0"/>
          </a:p>
          <a:p>
            <a:r>
              <a:rPr lang="en-US" sz="1500" dirty="0" smtClean="0"/>
              <a:t>By making the pulses powerful enough the error rate can be made arbitrarily small.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 vs. Copper Wire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Fiber has numerous advantages:</a:t>
            </a:r>
            <a:endParaRPr lang="en-US" sz="1800" dirty="0" smtClean="0"/>
          </a:p>
          <a:p>
            <a:pPr lvl="1"/>
            <a:r>
              <a:rPr lang="en-US" sz="1500" dirty="0" smtClean="0"/>
              <a:t>Higher bandwidths,</a:t>
            </a:r>
            <a:endParaRPr lang="en-US" sz="1500" dirty="0" smtClean="0"/>
          </a:p>
          <a:p>
            <a:pPr lvl="1"/>
            <a:r>
              <a:rPr lang="en-US" sz="1500" dirty="0" smtClean="0"/>
              <a:t>Low attenuation (50 km vs. 5 km repeaters)</a:t>
            </a:r>
            <a:endParaRPr lang="en-US" sz="1500" dirty="0" smtClean="0"/>
          </a:p>
          <a:p>
            <a:pPr lvl="1"/>
            <a:r>
              <a:rPr lang="en-US" sz="1500" dirty="0" smtClean="0"/>
              <a:t>Not affected by power surges, electromagnetic interference, or power failures.</a:t>
            </a:r>
            <a:endParaRPr lang="en-US" sz="1500" dirty="0" smtClean="0"/>
          </a:p>
          <a:p>
            <a:pPr lvl="1"/>
            <a:r>
              <a:rPr lang="en-US" sz="1500" dirty="0" smtClean="0"/>
              <a:t>Not affected by corrosive chemicals in the air.</a:t>
            </a:r>
            <a:endParaRPr lang="en-US" sz="1500" dirty="0" smtClean="0"/>
          </a:p>
          <a:p>
            <a:pPr lvl="1"/>
            <a:r>
              <a:rPr lang="en-US" sz="1500" dirty="0" smtClean="0"/>
              <a:t>It is thin and lightweight.</a:t>
            </a:r>
            <a:endParaRPr lang="en-US" sz="1500" dirty="0" smtClean="0"/>
          </a:p>
          <a:p>
            <a:pPr lvl="1"/>
            <a:r>
              <a:rPr lang="en-US" sz="1500" dirty="0" smtClean="0"/>
              <a:t>Cable ducts are full – hence removing copper wires and replacing them with Fiber is good alternative.</a:t>
            </a:r>
            <a:endParaRPr lang="en-US" sz="1500" dirty="0" smtClean="0"/>
          </a:p>
          <a:p>
            <a:pPr marL="457200" lvl="1" indent="0">
              <a:buNone/>
            </a:pP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 vs. Copper Wire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Disadvantages of Fiber Optics:</a:t>
            </a:r>
            <a:endParaRPr lang="en-US" sz="1800" dirty="0" smtClean="0"/>
          </a:p>
          <a:p>
            <a:pPr lvl="1"/>
            <a:r>
              <a:rPr lang="en-US" sz="1500" dirty="0" smtClean="0"/>
              <a:t>Requires highly skilled workers,</a:t>
            </a:r>
            <a:endParaRPr lang="en-US" sz="1500" dirty="0" smtClean="0"/>
          </a:p>
          <a:p>
            <a:pPr lvl="1"/>
            <a:r>
              <a:rPr lang="en-US" sz="1500" dirty="0" smtClean="0"/>
              <a:t>They can be damaged easily,</a:t>
            </a:r>
            <a:endParaRPr lang="en-US" sz="1500" dirty="0" smtClean="0"/>
          </a:p>
          <a:p>
            <a:pPr lvl="1"/>
            <a:r>
              <a:rPr lang="en-US" sz="1500" dirty="0" smtClean="0"/>
              <a:t>Two way transmission requires either two different fibers or two different bands of the same fiber.</a:t>
            </a:r>
            <a:endParaRPr lang="en-US" sz="1500" dirty="0" smtClean="0"/>
          </a:p>
          <a:p>
            <a:pPr marL="457200" lvl="1" indent="0">
              <a:buNone/>
            </a:pPr>
            <a:endParaRPr lang="en-US" sz="1500" dirty="0" smtClean="0"/>
          </a:p>
          <a:p>
            <a:r>
              <a:rPr lang="en-US" sz="1800" dirty="0" smtClean="0"/>
              <a:t>Future of all fixed data communication over more than short distances is clearly with fiber.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Wireless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556" y="1525458"/>
            <a:ext cx="6022044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Microwave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Infrared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Light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Electromagnetic waves were predicted by James Clerk Maxwell in 1865.</a:t>
            </a:r>
            <a:endParaRPr lang="en-US" sz="1500" dirty="0" smtClean="0"/>
          </a:p>
          <a:p>
            <a:r>
              <a:rPr lang="en-US" sz="1500" dirty="0" smtClean="0"/>
              <a:t>Those waves were observed by Heinrich Hertz in 1887.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Number of oscillations per second are called </a:t>
            </a:r>
            <a:r>
              <a:rPr lang="en-US" sz="1500" b="1" dirty="0" smtClean="0">
                <a:solidFill>
                  <a:srgbClr val="0033CC"/>
                </a:solidFill>
              </a:rPr>
              <a:t>frequency</a:t>
            </a:r>
            <a:r>
              <a:rPr lang="en-US" sz="1500" dirty="0" smtClean="0">
                <a:solidFill>
                  <a:srgbClr val="0033CC"/>
                </a:solidFill>
              </a:rPr>
              <a:t> </a:t>
            </a:r>
            <a:r>
              <a:rPr lang="en-US" sz="1500" dirty="0" smtClean="0"/>
              <a:t>and a measured by </a:t>
            </a:r>
            <a:r>
              <a:rPr lang="en-US" sz="1500" b="1" dirty="0" smtClean="0"/>
              <a:t>Hz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r>
              <a:rPr lang="en-US" sz="1500" dirty="0" smtClean="0"/>
              <a:t>The distance between two consecutive maxima (or minima) is called a  </a:t>
            </a:r>
            <a:r>
              <a:rPr lang="en-US" sz="1500" b="1" dirty="0" smtClean="0">
                <a:solidFill>
                  <a:srgbClr val="0033CC"/>
                </a:solidFill>
              </a:rPr>
              <a:t>wavelength</a:t>
            </a:r>
            <a:r>
              <a:rPr lang="en-US" sz="1500" dirty="0" smtClean="0"/>
              <a:t>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68BA3F8-3F2A-4176-873F-DA3B74B621C0}" type="datetime3">
              <a:rPr lang="en-US" sz="900" smtClean="0"/>
            </a:fld>
            <a:endParaRPr lang="en-US" sz="900" smtClean="0"/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85DA3D-F481-43BE-BF9C-924C7291A6B5}" type="slidenum">
              <a:rPr lang="en-US" sz="900" smtClean="0"/>
            </a:fld>
            <a:endParaRPr lang="en-US" sz="900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solidFill>
                  <a:srgbClr val="0000FF"/>
                </a:solidFill>
              </a:rPr>
              <a:t>Physics of Electromagnetic </a:t>
            </a:r>
            <a:r>
              <a:rPr lang="en-US" b="1" dirty="0" smtClean="0">
                <a:solidFill>
                  <a:srgbClr val="0000FF"/>
                </a:solidFill>
              </a:rPr>
              <a:t>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950" dirty="0" smtClean="0"/>
              <a:t>A </a:t>
            </a:r>
            <a:r>
              <a:rPr lang="en-US" sz="1950" i="1" dirty="0" smtClean="0">
                <a:solidFill>
                  <a:srgbClr val="FF0000"/>
                </a:solidFill>
              </a:rPr>
              <a:t>wave</a:t>
            </a:r>
            <a:r>
              <a:rPr lang="en-US" sz="1950" dirty="0" smtClean="0"/>
              <a:t> is the propagation of a vibration through the medium.</a:t>
            </a:r>
            <a:endParaRPr lang="en-US" sz="1950" dirty="0" smtClean="0"/>
          </a:p>
          <a:p>
            <a:pPr eaLnBrk="1" hangingPunct="1">
              <a:lnSpc>
                <a:spcPct val="90000"/>
              </a:lnSpc>
            </a:pPr>
            <a:r>
              <a:rPr lang="en-US" sz="1950" dirty="0" smtClean="0"/>
              <a:t>Alternating </a:t>
            </a:r>
            <a:r>
              <a:rPr lang="en-US" sz="1950" b="1" i="1" dirty="0" smtClean="0">
                <a:solidFill>
                  <a:srgbClr val="FF3399"/>
                </a:solidFill>
              </a:rPr>
              <a:t>compression</a:t>
            </a:r>
            <a:r>
              <a:rPr lang="en-US" sz="1950" dirty="0" smtClean="0"/>
              <a:t> and </a:t>
            </a:r>
            <a:r>
              <a:rPr lang="en-US" sz="1950" b="1" i="1" dirty="0" smtClean="0">
                <a:solidFill>
                  <a:srgbClr val="FF3399"/>
                </a:solidFill>
              </a:rPr>
              <a:t>rarefaction</a:t>
            </a:r>
            <a:r>
              <a:rPr lang="en-US" sz="1950" dirty="0" smtClean="0"/>
              <a:t> phases create a </a:t>
            </a:r>
            <a:r>
              <a:rPr lang="en-US" sz="1950" b="1" i="1" dirty="0" smtClean="0">
                <a:solidFill>
                  <a:srgbClr val="FF3399"/>
                </a:solidFill>
              </a:rPr>
              <a:t>traveling wave</a:t>
            </a:r>
            <a:r>
              <a:rPr lang="en-US" sz="1950" dirty="0" smtClean="0"/>
              <a:t>.</a:t>
            </a:r>
            <a:endParaRPr lang="en-US" sz="19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AC91858-F72B-4982-94B7-2EBFB4BA98AB}" type="datetime3">
              <a:rPr lang="en-US" sz="900" smtClean="0"/>
            </a:fld>
            <a:endParaRPr lang="en-US" sz="900" smtClean="0"/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62DFD-976A-42CE-B723-8D073EB5133E}" type="slidenum">
              <a:rPr lang="en-US" sz="900" smtClean="0"/>
            </a:fld>
            <a:endParaRPr lang="en-US" sz="900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</a:rPr>
              <a:t>Electromagnetic 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b="1" i="1" dirty="0" smtClean="0">
                <a:solidFill>
                  <a:srgbClr val="FF0000"/>
                </a:solidFill>
              </a:rPr>
              <a:t>Wavelength</a:t>
            </a:r>
            <a:r>
              <a:rPr lang="en-US" sz="1800" dirty="0" smtClean="0"/>
              <a:t>, 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500" b="1" dirty="0" smtClean="0">
                <a:sym typeface="Symbol" panose="05050102010706020507" pitchFamily="18" charset="2"/>
              </a:rPr>
              <a:t></a:t>
            </a:r>
            <a:r>
              <a:rPr lang="en-US" sz="1500" dirty="0" smtClean="0"/>
              <a:t>: distance between two consecutive peak compressions (or rarefactions) in space (not in time).</a:t>
            </a:r>
            <a:endParaRPr lang="en-US" sz="15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500" dirty="0" smtClean="0"/>
              <a:t>Wavelength, </a:t>
            </a:r>
            <a:r>
              <a:rPr lang="en-US" sz="1800" b="1" dirty="0" smtClean="0">
                <a:sym typeface="Symbol" panose="05050102010706020507" pitchFamily="18" charset="2"/>
              </a:rPr>
              <a:t></a:t>
            </a:r>
            <a:r>
              <a:rPr lang="en-US" sz="1500" dirty="0" smtClean="0"/>
              <a:t>,is also the distance the wave travels in one cycle of the vibration of air particles. </a:t>
            </a: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b="1" i="1" dirty="0" smtClean="0">
                <a:solidFill>
                  <a:srgbClr val="FF0000"/>
                </a:solidFill>
              </a:rPr>
              <a:t>Frequency</a:t>
            </a:r>
            <a:r>
              <a:rPr lang="en-US" sz="1800" dirty="0" smtClean="0"/>
              <a:t>, 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500" b="1" i="1" dirty="0" smtClean="0">
                <a:latin typeface="Times New Roman" panose="02020603050405020304" pitchFamily="18" charset="0"/>
              </a:rPr>
              <a:t>f</a:t>
            </a:r>
            <a:r>
              <a:rPr lang="en-US" sz="1500" dirty="0" smtClean="0"/>
              <a:t>: is the number of cycles of compression (or rarefaction) of air particle vibration per second.</a:t>
            </a:r>
            <a:endParaRPr lang="en-US" sz="15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650" dirty="0" smtClean="0"/>
              <a:t>Wave travels a distance of </a:t>
            </a:r>
            <a:r>
              <a:rPr lang="en-US" sz="1800" b="1" i="1" dirty="0" smtClean="0">
                <a:latin typeface="Times New Roman" panose="02020603050405020304" pitchFamily="18" charset="0"/>
              </a:rPr>
              <a:t>f</a:t>
            </a:r>
            <a:r>
              <a:rPr lang="en-US" sz="1650" dirty="0" smtClean="0"/>
              <a:t> wavelengths in one second.</a:t>
            </a:r>
            <a:endParaRPr lang="en-US" sz="16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Connecting Nodes and Links</a:t>
            </a:r>
            <a:endParaRPr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428200" y="1267523"/>
            <a:ext cx="626283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/>
              <a:t>two classes of hardware building blocks:</a:t>
            </a:r>
            <a:endParaRPr lang="zh-CN" alt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/>
              <a:t> nodes</a:t>
            </a:r>
            <a:r>
              <a:rPr lang="en-US" altLang="zh-CN" sz="2100"/>
              <a:t>: convert message and information at app layer to packets and bits at lower layers</a:t>
            </a:r>
            <a:endParaRPr lang="zh-CN" alt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/>
              <a:t> links</a:t>
            </a:r>
            <a:r>
              <a:rPr lang="en-US" altLang="zh-CN" sz="2100"/>
              <a:t>: various types of guided media or wireless, different transmission technologies, access network for last-mile links, long-distance high-speed links for trunk and backbone networks have different requirements, affected by economic and deployment issues </a:t>
            </a:r>
            <a:endParaRPr lang="en-US" altLang="zh-CN" sz="2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AC91858-F72B-4982-94B7-2EBFB4BA98AB}" type="datetime3">
              <a:rPr lang="en-US" sz="900" smtClean="0"/>
            </a:fld>
            <a:endParaRPr lang="en-US" sz="900" smtClean="0"/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62DFD-976A-42CE-B723-8D073EB5133E}" type="slidenum">
              <a:rPr lang="en-US" sz="900" smtClean="0"/>
            </a:fld>
            <a:endParaRPr lang="en-US" sz="900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</a:rPr>
              <a:t>Electromagnetic 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Velocity of the wave in vacuum is constant and is about equal to </a:t>
            </a:r>
            <a:r>
              <a:rPr lang="en-US" sz="1800" b="1" dirty="0" smtClean="0">
                <a:solidFill>
                  <a:srgbClr val="FF0000"/>
                </a:solidFill>
              </a:rPr>
              <a:t>speed of light</a:t>
            </a:r>
            <a:r>
              <a:rPr lang="en-US" sz="1800" dirty="0" smtClean="0"/>
              <a:t>, c,  independent of the wavelength: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c = 3x10</a:t>
            </a:r>
            <a:r>
              <a:rPr lang="en-US" sz="1800" baseline="30000" dirty="0" smtClean="0"/>
              <a:t>8</a:t>
            </a:r>
            <a:r>
              <a:rPr lang="en-US" sz="1800" dirty="0" smtClean="0"/>
              <a:t> m/sec </a:t>
            </a:r>
            <a:endParaRPr lang="en-US" sz="1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c = f</a:t>
            </a:r>
            <a:r>
              <a:rPr lang="en-US" sz="1800" dirty="0" smtClean="0">
                <a:sym typeface="Symbol" panose="05050102010706020507" pitchFamily="18" charset="2"/>
              </a:rPr>
              <a:t>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sz="1950" dirty="0" smtClean="0"/>
              <a:t>In other mediums (e.g., air) the speed of wave is about 2/3 of the total speed of light and slightly frequency dependent. </a:t>
            </a:r>
            <a:endParaRPr lang="en-US" sz="19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FB1AA21-7F1B-477E-A27F-0548BB93E6C3}" type="datetime3">
              <a:rPr lang="en-US" sz="900" smtClean="0"/>
            </a:fld>
            <a:endParaRPr lang="en-US" sz="900" smtClean="0"/>
          </a:p>
        </p:txBody>
      </p:sp>
      <p:sp>
        <p:nvSpPr>
          <p:cNvPr id="102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0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DC6D89-E316-4BA6-9544-D3737FD8EFA4}" type="slidenum">
              <a:rPr lang="en-US" sz="900" smtClean="0"/>
            </a:fld>
            <a:endParaRPr lang="en-US" sz="900" smtClean="0"/>
          </a:p>
        </p:txBody>
      </p:sp>
      <p:sp>
        <p:nvSpPr>
          <p:cNvPr id="10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solidFill>
                  <a:srgbClr val="0000FF"/>
                </a:solidFill>
              </a:rPr>
              <a:t>Traveling Wave</a:t>
            </a:r>
            <a:endParaRPr lang="en-US" b="1" smtClean="0">
              <a:solidFill>
                <a:srgbClr val="0000FF"/>
              </a:solidFill>
            </a:endParaRP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232013" y="1086040"/>
          <a:ext cx="4672830" cy="34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5" name="Bitmap Image" r:id="rId1" imgW="5334000" imgH="3914775" progId="PBrush">
                  <p:embed/>
                </p:oleObj>
              </mc:Choice>
              <mc:Fallback>
                <p:oleObj name="Bitmap Image" r:id="rId1" imgW="5334000" imgH="3914775" progId="PBrush">
                  <p:embed/>
                  <p:pic>
                    <p:nvPicPr>
                      <p:cNvPr id="0" name="图片 99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13" y="1086040"/>
                        <a:ext cx="4672830" cy="342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794386" y="1563564"/>
            <a:ext cx="489432" cy="3683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sym typeface="Symbol" panose="05050102010706020507" pitchFamily="18" charset="2"/>
              </a:rPr>
              <a:t></a:t>
            </a:r>
            <a:endParaRPr lang="en-US" sz="18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62876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its uses for communication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0" y="743080"/>
            <a:ext cx="6087540" cy="34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1.3 micron band</a:t>
            </a:r>
            <a:endParaRPr lang="en-US" dirty="0" smtClean="0"/>
          </a:p>
          <a:p>
            <a:r>
              <a:rPr lang="en-US" dirty="0" smtClean="0"/>
              <a:t>Bandwidth of 0.17 microns</a:t>
            </a:r>
            <a:endParaRPr lang="en-US" dirty="0" smtClean="0"/>
          </a:p>
          <a:p>
            <a:pPr lvl="1"/>
            <a:r>
              <a:rPr lang="en-US" dirty="0" smtClean="0"/>
              <a:t>λ</a:t>
            </a:r>
            <a:r>
              <a:rPr lang="en-US" baseline="-25000" dirty="0" smtClean="0"/>
              <a:t>1</a:t>
            </a:r>
            <a:r>
              <a:rPr lang="en-US" dirty="0" smtClean="0"/>
              <a:t> = 1.25 microns =&gt; f</a:t>
            </a:r>
            <a:r>
              <a:rPr lang="en-US" baseline="-25000" dirty="0" smtClean="0"/>
              <a:t>1</a:t>
            </a:r>
            <a:r>
              <a:rPr lang="en-US" dirty="0" smtClean="0"/>
              <a:t> = 3x10</a:t>
            </a:r>
            <a:r>
              <a:rPr lang="en-US" baseline="30000" dirty="0" smtClean="0"/>
              <a:t>8</a:t>
            </a:r>
            <a:r>
              <a:rPr lang="en-US" dirty="0" smtClean="0"/>
              <a:t>/1.25x10</a:t>
            </a:r>
            <a:r>
              <a:rPr lang="en-US" baseline="30000" dirty="0" smtClean="0"/>
              <a:t>-6</a:t>
            </a:r>
            <a:endParaRPr lang="en-US" dirty="0" smtClean="0"/>
          </a:p>
          <a:p>
            <a:pPr lvl="1"/>
            <a:r>
              <a:rPr lang="en-US" dirty="0" smtClean="0"/>
              <a:t>λ</a:t>
            </a:r>
            <a:r>
              <a:rPr lang="en-US" baseline="-25000" dirty="0" smtClean="0"/>
              <a:t>2</a:t>
            </a:r>
            <a:r>
              <a:rPr lang="en-US" dirty="0" smtClean="0"/>
              <a:t> = 1.35 microns =&gt; f</a:t>
            </a:r>
            <a:r>
              <a:rPr lang="en-US" baseline="-25000" dirty="0" smtClean="0"/>
              <a:t>2</a:t>
            </a:r>
            <a:r>
              <a:rPr lang="en-US" dirty="0" smtClean="0"/>
              <a:t> = 3x10</a:t>
            </a:r>
            <a:r>
              <a:rPr lang="en-US" baseline="30000" dirty="0" smtClean="0"/>
              <a:t>8</a:t>
            </a:r>
            <a:r>
              <a:rPr lang="en-US" dirty="0" smtClean="0"/>
              <a:t>/1.35x10</a:t>
            </a:r>
            <a:r>
              <a:rPr lang="en-US" baseline="30000" dirty="0" smtClean="0"/>
              <a:t>-6</a:t>
            </a:r>
            <a:endParaRPr lang="en-US" dirty="0" smtClean="0"/>
          </a:p>
          <a:p>
            <a:pPr lvl="1"/>
            <a:r>
              <a:rPr lang="en-US" dirty="0" smtClean="0"/>
              <a:t>Bandwidth: f</a:t>
            </a:r>
            <a:r>
              <a:rPr lang="en-US" baseline="-25000" dirty="0" smtClean="0"/>
              <a:t>2</a:t>
            </a:r>
            <a:r>
              <a:rPr lang="en-US" dirty="0" smtClean="0"/>
              <a:t> - f</a:t>
            </a:r>
            <a:r>
              <a:rPr lang="en-US" baseline="-25000" dirty="0" smtClean="0"/>
              <a:t>1</a:t>
            </a:r>
            <a:r>
              <a:rPr lang="en-US" dirty="0" smtClean="0"/>
              <a:t>= 30,000 x 10</a:t>
            </a:r>
            <a:r>
              <a:rPr lang="en-US" baseline="30000" dirty="0" smtClean="0"/>
              <a:t>9 </a:t>
            </a:r>
            <a:r>
              <a:rPr lang="en-US" dirty="0" smtClean="0"/>
              <a:t>= 30,000 GHz</a:t>
            </a:r>
            <a:endParaRPr lang="en-US" dirty="0" smtClean="0"/>
          </a:p>
          <a:p>
            <a:pPr lvl="1"/>
            <a:r>
              <a:rPr lang="en-US" dirty="0" smtClean="0"/>
              <a:t>Signal-to-noise Ratio 10 dB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=&gt; 300 </a:t>
            </a:r>
            <a:r>
              <a:rPr lang="en-US" dirty="0" err="1" smtClean="0"/>
              <a:t>Tbps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100" b="1">
                <a:latin typeface="+mj-lt"/>
                <a:cs typeface="+mj-cs"/>
                <a:sym typeface="+mn-ea"/>
              </a:rPr>
              <a:t>Charles K. Kao — Father of Fiber Optics</a:t>
            </a:r>
            <a:br>
              <a:rPr lang="zh-CN" altLang="en-US" sz="2100" b="1">
                <a:latin typeface="+mj-lt"/>
                <a:cs typeface="+mj-cs"/>
                <a:sym typeface="+mn-ea"/>
              </a:rPr>
            </a:br>
            <a:r>
              <a:rPr lang="zh-CN" altLang="en-US" sz="2100" b="1">
                <a:latin typeface="+mj-lt"/>
                <a:cs typeface="+mj-cs"/>
                <a:sym typeface="+mn-ea"/>
              </a:rPr>
              <a:t>Nobel Laureate </a:t>
            </a:r>
            <a:r>
              <a:rPr altLang="zh-CN" sz="2100" b="1">
                <a:latin typeface="+mj-lt"/>
                <a:cs typeface="+mj-cs"/>
                <a:sym typeface="+mn-ea"/>
              </a:rPr>
              <a:t>2009, Former CUHK President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4433" y="1261807"/>
            <a:ext cx="2857047" cy="21430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00" y="1261807"/>
            <a:ext cx="3146658" cy="329384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399620" y="262460"/>
            <a:ext cx="6344760" cy="2841805"/>
          </a:xfrm>
        </p:spPr>
        <p:txBody>
          <a:bodyPr wrap="square"/>
          <a:p>
            <a:pPr>
              <a:spcAft>
                <a:spcPct val="10000"/>
              </a:spcAft>
              <a:buNone/>
            </a:pPr>
            <a:r>
              <a:rPr lang="en-US" altLang="zh-CN" sz="3000" b="1"/>
              <a:t> </a:t>
            </a:r>
            <a:r>
              <a:rPr lang="en-US" altLang="zh-CN" sz="3000" b="1">
                <a:solidFill>
                  <a:srgbClr val="3333CC"/>
                </a:solidFill>
              </a:rPr>
              <a:t>Fiber-Optic Cables</a:t>
            </a:r>
            <a:endParaRPr lang="en-US" altLang="zh-CN" sz="3000" b="1">
              <a:solidFill>
                <a:srgbClr val="3333CC"/>
              </a:solidFill>
            </a:endParaRPr>
          </a:p>
          <a:p>
            <a:r>
              <a:rPr lang="en-US" altLang="zh-CN" sz="1800" b="1"/>
              <a:t>Light travels at </a:t>
            </a:r>
            <a:r>
              <a:rPr lang="en-US" altLang="zh-CN" sz="1800" b="1" u="sng"/>
              <a:t>3</a:t>
            </a:r>
            <a:r>
              <a:rPr lang="en-US" altLang="zh-CN" sz="1800" b="1" u="sng">
                <a:sym typeface="Symbol" panose="05050102010706020507" pitchFamily="18" charset="2"/>
              </a:rPr>
              <a:t>10</a:t>
            </a:r>
            <a:r>
              <a:rPr lang="en-US" altLang="zh-CN" sz="1800" b="1" u="sng" baseline="30000">
                <a:sym typeface="Symbol" panose="05050102010706020507" pitchFamily="18" charset="2"/>
              </a:rPr>
              <a:t>8</a:t>
            </a:r>
            <a:r>
              <a:rPr lang="en-US" altLang="zh-CN" sz="1800" b="1" u="sng">
                <a:sym typeface="Symbol" panose="05050102010706020507" pitchFamily="18" charset="2"/>
              </a:rPr>
              <a:t> ms</a:t>
            </a:r>
            <a:r>
              <a:rPr lang="en-US" altLang="zh-CN" sz="1800" b="1" u="sng" baseline="30000">
                <a:sym typeface="Symbol" panose="05050102010706020507" pitchFamily="18" charset="2"/>
              </a:rPr>
              <a:t>-1</a:t>
            </a:r>
            <a:r>
              <a:rPr lang="en-US" altLang="zh-CN" sz="1800" b="1">
                <a:sym typeface="Symbol" panose="05050102010706020507" pitchFamily="18" charset="2"/>
              </a:rPr>
              <a:t> in free space and is the fastest possible speed in the Universe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>
                <a:sym typeface="Symbol" panose="05050102010706020507" pitchFamily="18" charset="2"/>
              </a:rPr>
              <a:t>Light slows down in denser media, e.g. glass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 u="sng">
                <a:solidFill>
                  <a:schemeClr val="hlink"/>
                </a:solidFill>
                <a:sym typeface="Symbol" panose="05050102010706020507" pitchFamily="18" charset="2"/>
              </a:rPr>
              <a:t>Refraction</a:t>
            </a:r>
            <a:r>
              <a:rPr lang="en-US" altLang="zh-CN" sz="1800" b="1">
                <a:sym typeface="Symbol" panose="05050102010706020507" pitchFamily="18" charset="2"/>
              </a:rPr>
              <a:t> occurs at interface, with light bending away from the normal when it enters a less dense medium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>
                <a:sym typeface="Symbol" panose="05050102010706020507" pitchFamily="18" charset="2"/>
              </a:rPr>
              <a:t>Beyond the </a:t>
            </a:r>
            <a:r>
              <a:rPr lang="en-US" altLang="zh-CN" sz="1800" b="1" i="1" u="sng">
                <a:solidFill>
                  <a:schemeClr val="hlink"/>
                </a:solidFill>
                <a:sym typeface="Symbol" panose="05050102010706020507" pitchFamily="18" charset="2"/>
              </a:rPr>
              <a:t>critical angle</a:t>
            </a:r>
            <a:r>
              <a:rPr lang="en-US" altLang="zh-CN" sz="1800" b="1">
                <a:sym typeface="Symbol" panose="05050102010706020507" pitchFamily="18" charset="2"/>
              </a:rPr>
              <a:t>   total internal reflection </a:t>
            </a:r>
            <a:endParaRPr lang="en-US" altLang="zh-CN" sz="1800" b="1">
              <a:sym typeface="Symbol" panose="05050102010706020507" pitchFamily="18" charset="2"/>
            </a:endParaRPr>
          </a:p>
        </p:txBody>
      </p:sp>
      <p:pic>
        <p:nvPicPr>
          <p:cNvPr id="82948" name="图片 82947"/>
          <p:cNvPicPr/>
          <p:nvPr/>
        </p:nvPicPr>
        <p:blipFill>
          <a:blip r:embed="rId1"/>
          <a:stretch>
            <a:fillRect/>
          </a:stretch>
        </p:blipFill>
        <p:spPr>
          <a:xfrm>
            <a:off x="1628260" y="3548683"/>
            <a:ext cx="5887003" cy="1073179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6019" name="文本占位符 86018"/>
          <p:cNvSpPr>
            <a:spLocks noGrp="1"/>
          </p:cNvSpPr>
          <p:nvPr>
            <p:ph type="body" idx="1"/>
          </p:nvPr>
        </p:nvSpPr>
        <p:spPr>
          <a:xfrm>
            <a:off x="1503937" y="317000"/>
            <a:ext cx="6173280" cy="3196197"/>
          </a:xfrm>
        </p:spPr>
        <p:txBody>
          <a:bodyPr wrap="square"/>
          <a:p>
            <a:pPr>
              <a:spcBef>
                <a:spcPct val="30000"/>
              </a:spcBef>
            </a:pPr>
            <a:r>
              <a:rPr lang="en-US" altLang="zh-CN" sz="1800" b="1"/>
              <a:t>An optical fiber consists of a </a:t>
            </a:r>
            <a:r>
              <a:rPr lang="en-US" altLang="zh-CN" sz="1800" b="1" u="sng">
                <a:solidFill>
                  <a:srgbClr val="3333CC"/>
                </a:solidFill>
              </a:rPr>
              <a:t>core</a:t>
            </a:r>
            <a:r>
              <a:rPr lang="en-US" altLang="zh-CN" sz="1800" b="1"/>
              <a:t> (denser material) and a </a:t>
            </a:r>
            <a:r>
              <a:rPr lang="en-US" altLang="zh-CN" sz="1800" b="1" u="sng">
                <a:solidFill>
                  <a:srgbClr val="3333CC"/>
                </a:solidFill>
              </a:rPr>
              <a:t>cladding</a:t>
            </a:r>
            <a:r>
              <a:rPr lang="en-US" altLang="zh-CN" sz="1800" b="1"/>
              <a:t> (less dense material)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/>
              <a:t>Simplest one is a </a:t>
            </a:r>
            <a:r>
              <a:rPr lang="en-US" altLang="zh-CN" sz="1800" b="1">
                <a:solidFill>
                  <a:srgbClr val="3333CC"/>
                </a:solidFill>
              </a:rPr>
              <a:t>multimode step-index optical fiber</a:t>
            </a:r>
            <a:endParaRPr lang="en-US" altLang="zh-CN" sz="1800" b="1">
              <a:solidFill>
                <a:srgbClr val="3333CC"/>
              </a:solidFill>
            </a:endParaRPr>
          </a:p>
          <a:p>
            <a:pPr>
              <a:spcBef>
                <a:spcPct val="30000"/>
              </a:spcBef>
            </a:pPr>
            <a:r>
              <a:rPr lang="en-US" altLang="zh-CN" sz="1800" b="1" u="sng"/>
              <a:t>Multimode</a:t>
            </a:r>
            <a:r>
              <a:rPr lang="en-US" altLang="zh-CN" sz="1800" b="1"/>
              <a:t> = multiple paths, whereas </a:t>
            </a:r>
            <a:r>
              <a:rPr lang="en-US" altLang="zh-CN" sz="1800" b="1" u="sng"/>
              <a:t>step-index</a:t>
            </a:r>
            <a:r>
              <a:rPr lang="en-US" altLang="zh-CN" sz="1800" b="1"/>
              <a:t> = refractive index follows a step-function profile (i.e. an abrupt change of refractive index between the </a:t>
            </a:r>
            <a:r>
              <a:rPr lang="en-US" altLang="zh-CN" sz="1800" b="1">
                <a:solidFill>
                  <a:srgbClr val="3333CC"/>
                </a:solidFill>
              </a:rPr>
              <a:t>core</a:t>
            </a:r>
            <a:r>
              <a:rPr lang="en-US" altLang="zh-CN" sz="1800" b="1"/>
              <a:t> and the </a:t>
            </a:r>
            <a:r>
              <a:rPr lang="en-US" altLang="zh-CN" sz="1800" b="1">
                <a:solidFill>
                  <a:srgbClr val="3333CC"/>
                </a:solidFill>
              </a:rPr>
              <a:t>cladding</a:t>
            </a:r>
            <a:r>
              <a:rPr lang="en-US" altLang="zh-CN" sz="1800" b="1"/>
              <a:t>)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/>
              <a:t>Light bounces back and forth along the core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 err="1">
                <a:sym typeface="Symbol" panose="05050102010706020507" pitchFamily="18" charset="2"/>
              </a:rPr>
              <a:t>Common light sources: LEDs</a:t>
            </a:r>
            <a:r>
              <a:rPr lang="en-US" altLang="zh-CN" sz="1800" b="1">
                <a:sym typeface="Symbol" panose="05050102010706020507" pitchFamily="18" charset="2"/>
              </a:rPr>
              <a:t> and lasers</a:t>
            </a:r>
            <a:endParaRPr lang="en-US" altLang="zh-CN" sz="1800" b="1">
              <a:sym typeface="Symbol" panose="05050102010706020507" pitchFamily="18" charset="2"/>
            </a:endParaRPr>
          </a:p>
        </p:txBody>
      </p:sp>
      <p:pic>
        <p:nvPicPr>
          <p:cNvPr id="86020" name="图片 86019" descr="Step_Index_Optical_Fibre"/>
          <p:cNvPicPr/>
          <p:nvPr/>
        </p:nvPicPr>
        <p:blipFill>
          <a:blip r:embed="rId1"/>
          <a:srcRect t="28989"/>
          <a:stretch>
            <a:fillRect/>
          </a:stretch>
        </p:blipFill>
        <p:spPr>
          <a:xfrm>
            <a:off x="2159848" y="3513197"/>
            <a:ext cx="4824066" cy="1255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9091" name="文本占位符 89090"/>
          <p:cNvSpPr>
            <a:spLocks noGrp="1"/>
          </p:cNvSpPr>
          <p:nvPr>
            <p:ph type="body" idx="1"/>
          </p:nvPr>
        </p:nvSpPr>
        <p:spPr>
          <a:xfrm>
            <a:off x="1484646" y="461091"/>
            <a:ext cx="6174470" cy="4222695"/>
          </a:xfrm>
        </p:spPr>
        <p:txBody>
          <a:bodyPr wrap="square"/>
          <a:p>
            <a:pPr algn="l">
              <a:spcAft>
                <a:spcPct val="10000"/>
              </a:spcAft>
              <a:buSzTx/>
              <a:buNone/>
            </a:pPr>
            <a:r>
              <a:rPr lang="en-US" altLang="zh-CN" sz="3000" b="1">
                <a:solidFill>
                  <a:srgbClr val="3333CC"/>
                </a:solidFill>
              </a:rPr>
              <a:t>Advantages and Disadvantages</a:t>
            </a:r>
            <a:endParaRPr lang="en-US" altLang="zh-CN" sz="3000" b="1">
              <a:solidFill>
                <a:srgbClr val="3333CC"/>
              </a:solidFill>
            </a:endParaRPr>
          </a:p>
          <a:p>
            <a:pPr>
              <a:buClr>
                <a:srgbClr val="FF0000"/>
              </a:buClr>
            </a:pPr>
            <a:r>
              <a:rPr lang="en-US" altLang="zh-CN" sz="1800"/>
              <a:t>Noise resistance ― external light is blocked by outer jacket</a:t>
            </a:r>
            <a:endParaRPr lang="en-US" altLang="zh-CN" sz="1800"/>
          </a:p>
          <a:p>
            <a:pPr>
              <a:buClr>
                <a:srgbClr val="FF0000"/>
              </a:buClr>
            </a:pPr>
            <a:r>
              <a:rPr lang="en-US" altLang="zh-CN" sz="1800"/>
              <a:t>Less signal attenuation ― a signal can run for miles without regeneration (currently, the lowest measured loss is about ~4% or 0.16dB per km)</a:t>
            </a:r>
            <a:endParaRPr lang="en-US" altLang="zh-CN" sz="1800"/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zh-CN" sz="1800"/>
              <a:t>Higher bandwidth ― currently, limits on data rates come from the signal generation/reception technology, not the fiber itself</a:t>
            </a:r>
            <a:endParaRPr lang="en-US" altLang="zh-CN" sz="1800"/>
          </a:p>
          <a:p>
            <a:pPr>
              <a:buClr>
                <a:schemeClr val="bg2"/>
              </a:buClr>
            </a:pPr>
            <a:r>
              <a:rPr lang="en-US" altLang="zh-CN" sz="1800"/>
              <a:t>Cost ― Optical fibers are expensive</a:t>
            </a:r>
            <a:endParaRPr lang="en-US" altLang="zh-CN" sz="1800"/>
          </a:p>
          <a:p>
            <a:pPr>
              <a:buClr>
                <a:schemeClr val="bg2"/>
              </a:buClr>
            </a:pPr>
            <a:r>
              <a:rPr lang="en-US" altLang="zh-CN" sz="1800"/>
              <a:t>Installation/maintenance ― any crack in the core will degrade the signal, and all connections must be perfectly aligned</a:t>
            </a:r>
            <a:endParaRPr lang="en-US" altLang="zh-CN" sz="1800"/>
          </a:p>
        </p:txBody>
      </p:sp>
    </p:spTree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054468"/>
            <a:ext cx="5658840" cy="3223586"/>
          </a:xfrm>
        </p:spPr>
        <p:txBody>
          <a:bodyPr/>
          <a:lstStyle/>
          <a:p>
            <a:r>
              <a:rPr lang="en-US" sz="1800" dirty="0" smtClean="0"/>
              <a:t>Most transmission use relatively narrow frequency band (</a:t>
            </a:r>
            <a:r>
              <a:rPr lang="el-GR" sz="1800" dirty="0" smtClean="0"/>
              <a:t>Δ</a:t>
            </a:r>
            <a:r>
              <a:rPr lang="en-US" sz="1800" i="1" dirty="0" smtClean="0"/>
              <a:t>f</a:t>
            </a:r>
            <a:r>
              <a:rPr lang="en-US" sz="1800" dirty="0" smtClean="0"/>
              <a:t>/</a:t>
            </a:r>
            <a:r>
              <a:rPr lang="en-US" sz="1800" i="1" dirty="0" smtClean="0"/>
              <a:t>f</a:t>
            </a:r>
            <a:r>
              <a:rPr lang="en-US" sz="1800" baseline="-25000" dirty="0" smtClean="0"/>
              <a:t>c</a:t>
            </a:r>
            <a:r>
              <a:rPr lang="en-US" sz="1800" dirty="0" smtClean="0"/>
              <a:t> &lt;&lt; 1):</a:t>
            </a:r>
            <a:endParaRPr lang="en-US" sz="1800" dirty="0" smtClean="0"/>
          </a:p>
          <a:p>
            <a:pPr lvl="1"/>
            <a:r>
              <a:rPr lang="en-US" sz="1500" dirty="0" smtClean="0"/>
              <a:t>High transmission power</a:t>
            </a:r>
            <a:endParaRPr lang="en-US" sz="1500" dirty="0" smtClean="0"/>
          </a:p>
          <a:p>
            <a:pPr lvl="1"/>
            <a:r>
              <a:rPr lang="en-US" sz="1500" dirty="0" smtClean="0"/>
              <a:t>Reasonable data rates.</a:t>
            </a:r>
            <a:endParaRPr lang="en-US" sz="1500" dirty="0" smtClean="0"/>
          </a:p>
          <a:p>
            <a:r>
              <a:rPr lang="en-US" sz="1800" dirty="0" smtClean="0"/>
              <a:t>Three variations of spread spectrum communication that uses much higher bandwidth: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0033CC"/>
                </a:solidFill>
              </a:rPr>
              <a:t>F</a:t>
            </a:r>
            <a:r>
              <a:rPr lang="en-US" sz="1800" b="1" dirty="0" smtClean="0">
                <a:solidFill>
                  <a:srgbClr val="0033CC"/>
                </a:solidFill>
              </a:rPr>
              <a:t>requency hopping spread spectrum</a:t>
            </a:r>
            <a:endParaRPr lang="en-US" sz="1800" dirty="0" smtClean="0"/>
          </a:p>
          <a:p>
            <a:pPr lvl="1"/>
            <a:r>
              <a:rPr lang="en-US" sz="1500" dirty="0" smtClean="0"/>
              <a:t>100’s frequency hop's per second</a:t>
            </a:r>
            <a:endParaRPr lang="en-US" sz="1500" dirty="0" smtClean="0"/>
          </a:p>
          <a:p>
            <a:pPr lvl="2"/>
            <a:r>
              <a:rPr lang="en-US" sz="1200" dirty="0" smtClean="0"/>
              <a:t>Popular military communications</a:t>
            </a:r>
            <a:endParaRPr lang="en-US" sz="1200" dirty="0" smtClean="0"/>
          </a:p>
          <a:p>
            <a:pPr lvl="2"/>
            <a:r>
              <a:rPr lang="en-US" sz="1200" dirty="0" smtClean="0"/>
              <a:t>Makes transmissions hard to detect</a:t>
            </a:r>
            <a:endParaRPr lang="en-US" sz="1200" dirty="0" smtClean="0"/>
          </a:p>
          <a:p>
            <a:pPr lvl="2"/>
            <a:r>
              <a:rPr lang="en-US" sz="1200" dirty="0" smtClean="0"/>
              <a:t>Next to Impossible to jam</a:t>
            </a:r>
            <a:endParaRPr lang="en-US" sz="1200" dirty="0" smtClean="0"/>
          </a:p>
          <a:p>
            <a:pPr lvl="2"/>
            <a:r>
              <a:rPr lang="en-US" sz="1200" dirty="0" smtClean="0"/>
              <a:t>Offers good resistance to multipath fading</a:t>
            </a:r>
            <a:endParaRPr lang="en-US" sz="1200" dirty="0" smtClean="0"/>
          </a:p>
          <a:p>
            <a:pPr lvl="2"/>
            <a:r>
              <a:rPr lang="en-US" sz="1200" dirty="0" smtClean="0"/>
              <a:t>High resistance to narrowband fading</a:t>
            </a:r>
            <a:endParaRPr lang="en-US" sz="1200" dirty="0" smtClean="0"/>
          </a:p>
          <a:p>
            <a:pPr lvl="1"/>
            <a:r>
              <a:rPr lang="en-US" sz="1500" dirty="0" smtClean="0"/>
              <a:t>Used commercially: Bluetooth</a:t>
            </a:r>
            <a:endParaRPr lang="en-US" sz="15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 Issues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560859" y="1092947"/>
            <a:ext cx="6022044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Connectivity and reliability: modulation and encoding, framing, error detection, reliable delivery, and access mediation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Network layer services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Framing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Error control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Flow control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9145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Spread spectrum and ultra-wideband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(UWB) communication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7655" name="Picture 7" descr="02-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5" y="1618343"/>
            <a:ext cx="6475751" cy="19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1800" b="1" dirty="0" smtClean="0">
                <a:solidFill>
                  <a:srgbClr val="0033CC"/>
                </a:solidFill>
              </a:rPr>
              <a:t>Direct sequence spread spectrum</a:t>
            </a:r>
            <a:endParaRPr lang="en-US" sz="1800" dirty="0" smtClean="0"/>
          </a:p>
          <a:p>
            <a:pPr lvl="1"/>
            <a:r>
              <a:rPr lang="en-US" sz="1500" dirty="0" smtClean="0"/>
              <a:t>Uses a code sequence to spread the data signal over a wider frequency band. </a:t>
            </a:r>
            <a:endParaRPr lang="en-US" sz="1500" dirty="0" smtClean="0"/>
          </a:p>
          <a:p>
            <a:pPr lvl="2"/>
            <a:r>
              <a:rPr lang="en-US" sz="1200" dirty="0" smtClean="0"/>
              <a:t>CDMA (Code Division Multiple Access)</a:t>
            </a:r>
            <a:endParaRPr lang="en-US" sz="1200" dirty="0" smtClean="0"/>
          </a:p>
          <a:p>
            <a:pPr lvl="2"/>
            <a:r>
              <a:rPr lang="en-US" sz="1200" dirty="0" smtClean="0"/>
              <a:t>High resistance to narrowband fading</a:t>
            </a:r>
            <a:endParaRPr lang="en-US" sz="1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1800" b="1" dirty="0" smtClean="0">
                <a:solidFill>
                  <a:srgbClr val="0033CC"/>
                </a:solidFill>
              </a:rPr>
              <a:t>Ultra-</a:t>
            </a:r>
            <a:r>
              <a:rPr lang="en-US" sz="1800" b="1" dirty="0" err="1" smtClean="0">
                <a:solidFill>
                  <a:srgbClr val="0033CC"/>
                </a:solidFill>
              </a:rPr>
              <a:t>WideBand</a:t>
            </a:r>
            <a:r>
              <a:rPr lang="en-US" sz="1800" b="1" dirty="0" smtClean="0">
                <a:solidFill>
                  <a:srgbClr val="0033CC"/>
                </a:solidFill>
              </a:rPr>
              <a:t> (UWB)</a:t>
            </a:r>
            <a:endParaRPr lang="en-US" sz="1800" dirty="0" smtClean="0"/>
          </a:p>
          <a:p>
            <a:pPr lvl="1"/>
            <a:r>
              <a:rPr lang="en-US" sz="1500" dirty="0" smtClean="0"/>
              <a:t>Sends a series of rapid pulses, varying their positions to communicate information. </a:t>
            </a:r>
            <a:endParaRPr lang="en-US" sz="1500" dirty="0" smtClean="0"/>
          </a:p>
          <a:p>
            <a:pPr lvl="1"/>
            <a:r>
              <a:rPr lang="en-US" sz="1500" dirty="0" smtClean="0"/>
              <a:t>The rapid transitions lead to a signal that is spread thinly over a vary wide frequency band.</a:t>
            </a:r>
            <a:endParaRPr lang="en-US" sz="1500" dirty="0" smtClean="0"/>
          </a:p>
          <a:p>
            <a:pPr lvl="1"/>
            <a:r>
              <a:rPr lang="en-US" sz="1500" dirty="0" smtClean="0"/>
              <a:t>Bandwidth of the signal of UWB is at least 500MHz or at least 20% of the center frequency band.</a:t>
            </a:r>
            <a:endParaRPr lang="en-US" sz="1500" dirty="0" smtClean="0"/>
          </a:p>
          <a:p>
            <a:pPr lvl="1"/>
            <a:r>
              <a:rPr lang="en-US" sz="1500" dirty="0" smtClean="0"/>
              <a:t>It is transmitted at a low-power but with very high bandwidth.</a:t>
            </a:r>
            <a:endParaRPr lang="en-US" sz="1500" dirty="0" smtClean="0"/>
          </a:p>
          <a:p>
            <a:pPr lvl="1"/>
            <a:r>
              <a:rPr lang="en-US" sz="1500" dirty="0" smtClean="0"/>
              <a:t>The other high-energy low bandwidth signals do not interfere with it.</a:t>
            </a:r>
            <a:endParaRPr lang="en-US" sz="15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RF waves are:</a:t>
            </a:r>
            <a:endParaRPr lang="en-US" sz="1800" dirty="0" smtClean="0"/>
          </a:p>
          <a:p>
            <a:pPr lvl="1"/>
            <a:r>
              <a:rPr lang="en-US" sz="1500" dirty="0" smtClean="0"/>
              <a:t>Easy to generate</a:t>
            </a:r>
            <a:endParaRPr lang="en-US" sz="1500" dirty="0" smtClean="0"/>
          </a:p>
          <a:p>
            <a:pPr lvl="1"/>
            <a:r>
              <a:rPr lang="en-US" sz="1500" dirty="0" smtClean="0"/>
              <a:t>Can travel a long distance,</a:t>
            </a:r>
            <a:endParaRPr lang="en-US" sz="1500" dirty="0" smtClean="0"/>
          </a:p>
          <a:p>
            <a:pPr lvl="1"/>
            <a:r>
              <a:rPr lang="en-US" sz="1500" dirty="0" smtClean="0"/>
              <a:t>Penetrate buildings easily,</a:t>
            </a:r>
            <a:endParaRPr lang="en-US" sz="1500" dirty="0" smtClean="0"/>
          </a:p>
          <a:p>
            <a:pPr lvl="1"/>
            <a:r>
              <a:rPr lang="en-US" sz="1500" dirty="0" smtClean="0"/>
              <a:t>Hence they are used for communication.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In the VLF, LF, and MF bands, radio waves follow the curvature of the earth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2396348" y="969338"/>
          <a:ext cx="4351305" cy="3205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Image" r:id="rId1" imgW="15798800" imgH="11645900" progId="Photoshop.Image.10">
                  <p:embed/>
                </p:oleObj>
              </mc:Choice>
              <mc:Fallback>
                <p:oleObj name="Image" r:id="rId1" imgW="15798800" imgH="11645900" progId="Photoshop.Image.1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348" y="969338"/>
                        <a:ext cx="4351305" cy="3205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Radio Transmission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HF and VHF band, they bounce off the ionosphere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1920015" y="1222986"/>
          <a:ext cx="5303971" cy="2698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6" name="Image" r:id="rId1" imgW="22885400" imgH="11645900" progId="Photoshop.Image.10">
                  <p:embed/>
                </p:oleObj>
              </mc:Choice>
              <mc:Fallback>
                <p:oleObj name="Image" r:id="rId1" imgW="22885400" imgH="116459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015" y="1222986"/>
                        <a:ext cx="5303971" cy="2698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Above 100 MHz the waves travel in nearly straight line and hence they can be narrowly focused.</a:t>
            </a:r>
            <a:endParaRPr lang="en-US" sz="1800" dirty="0" smtClean="0"/>
          </a:p>
          <a:p>
            <a:r>
              <a:rPr lang="en-US" sz="1800" dirty="0" smtClean="0"/>
              <a:t>Higher S/N ratio is obtained by parabolic antenna.</a:t>
            </a:r>
            <a:endParaRPr lang="en-US" sz="1800" dirty="0" smtClean="0"/>
          </a:p>
          <a:p>
            <a:r>
              <a:rPr lang="en-US" sz="1800" dirty="0" smtClean="0"/>
              <a:t>Transmission and Reception antennas must be carefully aligned.</a:t>
            </a:r>
            <a:endParaRPr lang="en-US" sz="1800" dirty="0" smtClean="0"/>
          </a:p>
          <a:p>
            <a:pPr lvl="1"/>
            <a:r>
              <a:rPr lang="en-US" sz="1500" dirty="0" smtClean="0"/>
              <a:t>Multiple transmissions possible without interference.</a:t>
            </a:r>
            <a:endParaRPr lang="en-US" sz="1500" dirty="0" smtClean="0"/>
          </a:p>
          <a:p>
            <a:r>
              <a:rPr lang="en-US" sz="1800" dirty="0" smtClean="0"/>
              <a:t>MCI and AT&amp;T built its entire system with microwave communications passing between towers tens of kilometers apart.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>
                <a:solidFill>
                  <a:srgbClr val="0033CC"/>
                </a:solidFill>
              </a:rPr>
              <a:t>Multipath fading </a:t>
            </a:r>
            <a:r>
              <a:rPr lang="en-US" sz="1800" dirty="0" smtClean="0"/>
              <a:t>is often a serious problem for Microwaves.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33CC"/>
                </a:solidFill>
              </a:rPr>
              <a:t>Multipath fading </a:t>
            </a:r>
            <a:r>
              <a:rPr lang="en-US" sz="1800" dirty="0" smtClean="0"/>
              <a:t>– delayed waves may arrive out of phase with the direct wave and can cause cancelation.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It is a widely used technology. </a:t>
            </a:r>
            <a:endParaRPr lang="en-US" sz="1800" dirty="0" smtClean="0"/>
          </a:p>
          <a:p>
            <a:pPr lvl="1"/>
            <a:r>
              <a:rPr lang="en-US" sz="1500" dirty="0" smtClean="0"/>
              <a:t>Cost very little to set up a communication channels.</a:t>
            </a:r>
            <a:endParaRPr lang="en-US" sz="1500" dirty="0" smtClean="0"/>
          </a:p>
          <a:p>
            <a:pPr lvl="1"/>
            <a:r>
              <a:rPr lang="en-US" sz="1500" dirty="0" smtClean="0"/>
              <a:t>It is relatively inexpensive putting up towers (50 km apart) relative to putting a 50 km fiber-optic wire.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Politics of the Electromagnetic Spectrum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8574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ISM and U-NII bands used in the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United States by wireless devices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98" y="1203933"/>
            <a:ext cx="5922014" cy="27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80" y="228640"/>
            <a:ext cx="1278955" cy="77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Light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400" y="4001200"/>
            <a:ext cx="6859200" cy="91456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Convection currents can interfere with laser communication systems.  A bidirectional system with two lasers is pictured here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120" y="800240"/>
            <a:ext cx="4915760" cy="293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Theoretical Basis for Data Communication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Content Placeholder 4"/>
          <p:cNvSpPr>
            <a:spLocks noGrp="1"/>
          </p:cNvSpPr>
          <p:nvPr>
            <p:ph idx="1"/>
          </p:nvPr>
        </p:nvSpPr>
        <p:spPr>
          <a:xfrm>
            <a:off x="1999800" y="1771960"/>
            <a:ext cx="5658840" cy="2823466"/>
          </a:xfrm>
        </p:spPr>
        <p:txBody>
          <a:bodyPr/>
          <a:lstStyle/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Fourier analysis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Maximum data rate of a channel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mtClean="0"/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240" y="1525458"/>
            <a:ext cx="548736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Medium-Earth Orbit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Satellites Versus Fiber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772560"/>
            <a:ext cx="6643659" cy="11432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satellites, some properties, including: altitude above earth, round-trip delay time, number of satellites for global coverage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1028880"/>
            <a:ext cx="4358450" cy="245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principal satellite bands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93" y="1486160"/>
            <a:ext cx="6605553" cy="191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VSATs using a hub.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90" y="1028880"/>
            <a:ext cx="4544220" cy="308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Iridium satellites form six necklaces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around the earth.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60" y="1028880"/>
            <a:ext cx="4570418" cy="301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Relaying in space.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3012008" y="1047933"/>
          <a:ext cx="3592744" cy="304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7" name="Image" r:id="rId1" imgW="20955000" imgH="17780000" progId="Photoshop.Image.10">
                  <p:embed/>
                </p:oleObj>
              </mc:Choice>
              <mc:Fallback>
                <p:oleObj name="Image" r:id="rId1" imgW="20955000" imgH="1778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2008" y="1047933"/>
                        <a:ext cx="3592744" cy="3048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Relaying on the ground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3044161" y="1047933"/>
          <a:ext cx="3056869" cy="304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1" name="Image" r:id="rId1" imgW="17830800" imgH="17780000" progId="Photoshop.Image.10">
                  <p:embed/>
                </p:oleObj>
              </mc:Choice>
              <mc:Fallback>
                <p:oleObj name="Image" r:id="rId1" imgW="17830800" imgH="1778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161" y="1047933"/>
                        <a:ext cx="3056869" cy="3048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59399" name="矩形 59398"/>
          <p:cNvSpPr/>
          <p:nvPr/>
        </p:nvSpPr>
        <p:spPr>
          <a:xfrm>
            <a:off x="1656840" y="161477"/>
            <a:ext cx="58303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chemeClr val="tx1"/>
                </a:solidFill>
              </a:rPr>
              <a:t>Topology ― 3 basic types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  <p:sp>
        <p:nvSpPr>
          <p:cNvPr id="59400" name="文本框 59399"/>
          <p:cNvSpPr txBox="1"/>
          <p:nvPr/>
        </p:nvSpPr>
        <p:spPr>
          <a:xfrm>
            <a:off x="1485360" y="1131450"/>
            <a:ext cx="6287600" cy="40735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marL="224155" indent="-224155" eaLnBrk="0" hangingPunct="0">
              <a:buChar char="•"/>
            </a:pPr>
            <a:r>
              <a:rPr lang="en-US" altLang="zh-CN" sz="2100" b="1"/>
              <a:t>How so many computers are connected together?</a:t>
            </a:r>
            <a:endParaRPr lang="en-US" altLang="zh-CN" sz="2100" b="1"/>
          </a:p>
          <a:p>
            <a:pPr marL="224155" indent="-224155" eaLnBrk="0" hangingPunct="0">
              <a:buChar char="•"/>
            </a:pPr>
            <a:endParaRPr lang="en-US" altLang="zh-CN" sz="675" b="1"/>
          </a:p>
          <a:p>
            <a:pPr marL="684530" lvl="1" indent="-227330" eaLnBrk="0" hangingPunct="0"/>
            <a:r>
              <a:rPr lang="en-US" altLang="zh-CN" sz="2100" b="1">
                <a:solidFill>
                  <a:srgbClr val="FF3300"/>
                </a:solidFill>
              </a:rPr>
              <a:t>Bus Topology</a:t>
            </a:r>
            <a:r>
              <a:rPr lang="en-US" altLang="zh-CN" sz="2100" b="1"/>
              <a:t>			</a:t>
            </a:r>
            <a:r>
              <a:rPr lang="en-US" altLang="zh-CN" sz="2100" b="1">
                <a:solidFill>
                  <a:srgbClr val="FF3300"/>
                </a:solidFill>
              </a:rPr>
              <a:t>Ring Topology</a:t>
            </a:r>
            <a:r>
              <a:rPr lang="en-US" altLang="zh-CN" sz="2100" b="1"/>
              <a:t>		</a:t>
            </a: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/>
            <a:endParaRPr lang="en-US" altLang="zh-CN" sz="2100" b="1"/>
          </a:p>
          <a:p>
            <a:pPr marL="684530" lvl="1" indent="-227330" eaLnBrk="0" hangingPunct="0"/>
            <a:r>
              <a:rPr lang="en-US" altLang="zh-CN" sz="2100" b="1">
                <a:solidFill>
                  <a:srgbClr val="FF3300"/>
                </a:solidFill>
              </a:rPr>
              <a:t>Star Topology</a:t>
            </a:r>
            <a:endParaRPr lang="en-US" altLang="zh-CN" sz="2100" b="1">
              <a:solidFill>
                <a:srgbClr val="FF3300"/>
              </a:solidFill>
            </a:endParaRPr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224155" indent="-224155" eaLnBrk="0" hangingPunct="0"/>
            <a:endParaRPr lang="en-US" altLang="zh-CN" sz="2100" b="1"/>
          </a:p>
        </p:txBody>
      </p:sp>
      <p:pic>
        <p:nvPicPr>
          <p:cNvPr id="59402" name="图片 59401" descr="b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4129" y="2373569"/>
            <a:ext cx="2738917" cy="10931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9405" name="组合 59404"/>
          <p:cNvGrpSpPr/>
          <p:nvPr/>
        </p:nvGrpSpPr>
        <p:grpSpPr>
          <a:xfrm>
            <a:off x="2228440" y="3869018"/>
            <a:ext cx="2229240" cy="1133673"/>
            <a:chOff x="2544" y="2400"/>
            <a:chExt cx="1872" cy="952"/>
          </a:xfrm>
        </p:grpSpPr>
        <p:pic>
          <p:nvPicPr>
            <p:cNvPr id="59403" name="图片 59402" descr="star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" y="2400"/>
              <a:ext cx="1872" cy="9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404" name="文本框 59403"/>
            <p:cNvSpPr txBox="1"/>
            <p:nvPr/>
          </p:nvSpPr>
          <p:spPr>
            <a:xfrm>
              <a:off x="3312" y="2544"/>
              <a:ext cx="173" cy="9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100"/>
                <a:t>Hub</a:t>
              </a:r>
              <a:endParaRPr lang="en-US" altLang="zh-CN" sz="100"/>
            </a:p>
          </p:txBody>
        </p:sp>
      </p:grpSp>
      <p:pic>
        <p:nvPicPr>
          <p:cNvPr id="59406" name="图片 59405" descr="r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20" y="2515040"/>
            <a:ext cx="1857700" cy="20637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直接连接符 59407"/>
          <p:cNvSpPr/>
          <p:nvPr/>
        </p:nvSpPr>
        <p:spPr>
          <a:xfrm>
            <a:off x="5086440" y="2114920"/>
            <a:ext cx="0" cy="2572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60423" name="矩形 60422"/>
          <p:cNvSpPr/>
          <p:nvPr/>
        </p:nvSpPr>
        <p:spPr>
          <a:xfrm>
            <a:off x="1285300" y="787379"/>
            <a:ext cx="6430500" cy="205776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Bus Topology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Simple and low-cost</a:t>
            </a:r>
            <a:endParaRPr lang="en-US" altLang="zh-CN" sz="100" b="1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A single cable called a </a:t>
            </a:r>
            <a:r>
              <a:rPr lang="en-US" altLang="zh-CN" sz="100" b="1">
                <a:solidFill>
                  <a:srgbClr val="FF3300"/>
                </a:solidFill>
              </a:rPr>
              <a:t>trunk</a:t>
            </a:r>
            <a:r>
              <a:rPr lang="en-US" altLang="zh-CN" sz="100" b="1"/>
              <a:t> (</a:t>
            </a:r>
            <a:r>
              <a:rPr lang="en-US" altLang="zh-CN" sz="100" b="1">
                <a:solidFill>
                  <a:srgbClr val="FF3300"/>
                </a:solidFill>
              </a:rPr>
              <a:t>backbone</a:t>
            </a:r>
            <a:r>
              <a:rPr lang="en-US" altLang="zh-CN" sz="100" b="1"/>
              <a:t>, </a:t>
            </a:r>
            <a:r>
              <a:rPr lang="en-US" altLang="zh-CN" sz="100" b="1">
                <a:solidFill>
                  <a:srgbClr val="FF3300"/>
                </a:solidFill>
              </a:rPr>
              <a:t>segment</a:t>
            </a:r>
            <a:r>
              <a:rPr lang="en-US" altLang="zh-CN" sz="100" b="1"/>
              <a:t>)</a:t>
            </a:r>
            <a:endParaRPr lang="en-US" altLang="zh-CN" sz="100" b="1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Only one computer can send messages at a time</a:t>
            </a:r>
            <a:endParaRPr lang="en-US" altLang="zh-CN" sz="100" b="1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Passive topology - computer only listen for, not regenerate data</a:t>
            </a:r>
            <a:endParaRPr lang="en-US" altLang="zh-CN" sz="100" b="1"/>
          </a:p>
        </p:txBody>
      </p:sp>
      <p:sp>
        <p:nvSpPr>
          <p:cNvPr id="60424" name="矩形 60423"/>
          <p:cNvSpPr/>
          <p:nvPr/>
        </p:nvSpPr>
        <p:spPr>
          <a:xfrm>
            <a:off x="1285300" y="2604591"/>
            <a:ext cx="6716300" cy="200060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Star Topology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Each computer has a cable connected to a single point</a:t>
            </a:r>
            <a:endParaRPr lang="en-US" altLang="zh-CN" sz="100" b="1"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More cabling, </a:t>
            </a:r>
            <a:r>
              <a:rPr lang="en-US" altLang="zh-CN" sz="100" b="1">
                <a:sym typeface="Symbol" panose="05050102010706020507" pitchFamily="18" charset="2"/>
              </a:rPr>
              <a:t>hence</a:t>
            </a:r>
            <a:r>
              <a:rPr lang="en-US" altLang="zh-CN" sz="100" b="1">
                <a:solidFill>
                  <a:srgbClr val="FF3300"/>
                </a:solidFill>
                <a:sym typeface="Symbol" panose="05050102010706020507" pitchFamily="18" charset="2"/>
              </a:rPr>
              <a:t> higher cost</a:t>
            </a:r>
            <a:endParaRPr lang="en-US" altLang="zh-CN" sz="100" b="1">
              <a:solidFill>
                <a:srgbClr val="FF3300"/>
              </a:solidFill>
              <a:sym typeface="Symbol" panose="05050102010706020507" pitchFamily="18" charset="2"/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>
                <a:sym typeface="Symbol" panose="05050102010706020507" pitchFamily="18" charset="2"/>
              </a:rPr>
              <a:t>All signals transmission through </a:t>
            </a:r>
            <a:r>
              <a:rPr lang="en-US" altLang="zh-CN" sz="100" b="1"/>
              <a:t>the hub;</a:t>
            </a:r>
            <a:r>
              <a:rPr lang="en-US" altLang="zh-CN" sz="100" b="1">
                <a:solidFill>
                  <a:srgbClr val="660066"/>
                </a:solidFill>
              </a:rPr>
              <a:t> </a:t>
            </a:r>
            <a:r>
              <a:rPr lang="en-US" altLang="zh-CN" sz="100" b="1">
                <a:solidFill>
                  <a:srgbClr val="FF3300"/>
                </a:solidFill>
              </a:rPr>
              <a:t>if down, entire network down</a:t>
            </a:r>
            <a:endParaRPr lang="en-US" altLang="zh-CN" sz="100" b="1">
              <a:solidFill>
                <a:srgbClr val="FF3300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Depending on the intelligence of hub, two or more  computers may send message at the same time</a:t>
            </a:r>
            <a:endParaRPr lang="en-US" altLang="zh-CN" sz="100" b="1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62472" name="矩形 62471"/>
          <p:cNvSpPr/>
          <p:nvPr/>
        </p:nvSpPr>
        <p:spPr>
          <a:xfrm>
            <a:off x="2714300" y="740698"/>
            <a:ext cx="3715400" cy="62876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solidFill>
                  <a:srgbClr val="FF3300"/>
                </a:solidFill>
                <a:latin typeface="Arial" panose="020B0604020202020204" pitchFamily="34" charset="0"/>
              </a:rPr>
              <a:t>How to construct a network with Bus / Star Topology?</a:t>
            </a:r>
            <a:endParaRPr lang="en-US" altLang="zh-CN" sz="2100" b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pic>
        <p:nvPicPr>
          <p:cNvPr id="62473" name="图片 62472" descr="fig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720" y="1600480"/>
            <a:ext cx="3886880" cy="23256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9" name="矩形 62478"/>
          <p:cNvSpPr/>
          <p:nvPr/>
        </p:nvSpPr>
        <p:spPr>
          <a:xfrm>
            <a:off x="5372240" y="3829720"/>
            <a:ext cx="2629360" cy="62876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latin typeface="Arial" panose="020B0604020202020204" pitchFamily="34" charset="0"/>
              </a:rPr>
              <a:t>Star Topology</a:t>
            </a:r>
            <a:endParaRPr lang="en-US" altLang="zh-CN" sz="2100" b="1">
              <a:latin typeface="Arial" panose="020B0604020202020204" pitchFamily="34" charset="0"/>
            </a:endParaRPr>
          </a:p>
        </p:txBody>
      </p:sp>
      <p:pic>
        <p:nvPicPr>
          <p:cNvPr id="62490" name="图片 62489" descr="10Bas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00" y="1657640"/>
            <a:ext cx="2840138" cy="3486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1" name="矩形 62470"/>
          <p:cNvSpPr/>
          <p:nvPr/>
        </p:nvSpPr>
        <p:spPr>
          <a:xfrm>
            <a:off x="1942640" y="1657640"/>
            <a:ext cx="2629360" cy="45728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latin typeface="Arial" panose="020B0604020202020204" pitchFamily="34" charset="0"/>
              </a:rPr>
              <a:t>Bus Topology</a:t>
            </a:r>
            <a:endParaRPr lang="en-US" altLang="zh-CN" sz="2100" b="1">
              <a:latin typeface="Arial" panose="020B0604020202020204" pitchFamily="34" charset="0"/>
            </a:endParaRPr>
          </a:p>
        </p:txBody>
      </p:sp>
      <p:pic>
        <p:nvPicPr>
          <p:cNvPr id="62484" name="图片 62483" descr="BNC T Connect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640" y="3486760"/>
            <a:ext cx="893125" cy="8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88" name="文本框 62487"/>
          <p:cNvSpPr txBox="1"/>
          <p:nvPr/>
        </p:nvSpPr>
        <p:spPr>
          <a:xfrm>
            <a:off x="3485960" y="4229840"/>
            <a:ext cx="1770380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500" b="1"/>
              <a:t>BNC T-Connector</a:t>
            </a:r>
            <a:endParaRPr lang="en-US" altLang="zh-CN" sz="1500" b="1"/>
          </a:p>
        </p:txBody>
      </p:sp>
      <p:sp>
        <p:nvSpPr>
          <p:cNvPr id="62487" name="直接连接符 62486"/>
          <p:cNvSpPr/>
          <p:nvPr/>
        </p:nvSpPr>
        <p:spPr>
          <a:xfrm flipH="1">
            <a:off x="3257320" y="4115520"/>
            <a:ext cx="285800" cy="11432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62489" name="文本框 62488"/>
          <p:cNvSpPr txBox="1"/>
          <p:nvPr/>
        </p:nvSpPr>
        <p:spPr>
          <a:xfrm>
            <a:off x="2171280" y="3200960"/>
            <a:ext cx="80024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500" b="1"/>
              <a:t>Coaxial cable</a:t>
            </a:r>
            <a:endParaRPr lang="en-US" altLang="zh-CN" sz="1500" b="1"/>
          </a:p>
        </p:txBody>
      </p:sp>
      <p:sp>
        <p:nvSpPr>
          <p:cNvPr id="62491" name="文本框 62490"/>
          <p:cNvSpPr txBox="1"/>
          <p:nvPr/>
        </p:nvSpPr>
        <p:spPr>
          <a:xfrm>
            <a:off x="1371040" y="4846691"/>
            <a:ext cx="1421765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500" b="1"/>
              <a:t>Network Card</a:t>
            </a:r>
            <a:endParaRPr lang="en-US" altLang="zh-CN" sz="1500" b="1"/>
          </a:p>
        </p:txBody>
      </p:sp>
      <p:sp>
        <p:nvSpPr>
          <p:cNvPr id="62492" name="直接连接符 62491"/>
          <p:cNvSpPr/>
          <p:nvPr/>
        </p:nvSpPr>
        <p:spPr>
          <a:xfrm>
            <a:off x="2800040" y="3486760"/>
            <a:ext cx="22864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62493" name="直接连接符 62492"/>
          <p:cNvSpPr/>
          <p:nvPr/>
        </p:nvSpPr>
        <p:spPr>
          <a:xfrm flipV="1">
            <a:off x="1656840" y="4687120"/>
            <a:ext cx="171480" cy="17148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smtClean="0"/>
              <a:t> </a:t>
            </a:r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>
          <a:xfrm>
            <a:off x="1536013" y="1070088"/>
            <a:ext cx="6058960" cy="3509386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model the behavior of variation of voltage or current with mathematical functions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8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series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used to expand any periodic function with period </a:t>
            </a:r>
            <a:r>
              <a:rPr lang="en-US" sz="1800" b="1" i="1" dirty="0" smtClean="0"/>
              <a:t>T</a:t>
            </a:r>
            <a:endParaRPr lang="en-US" sz="1800" b="1" i="1" dirty="0" smtClean="0"/>
          </a:p>
          <a:p>
            <a:pPr eaLnBrk="1" hangingPunct="1"/>
            <a:endParaRPr lang="en-US" sz="1800" b="1" i="1" dirty="0"/>
          </a:p>
          <a:p>
            <a:pPr eaLnBrk="1" hangingPunct="1"/>
            <a:endParaRPr lang="en-US" sz="1800" b="1" i="1" dirty="0" smtClean="0"/>
          </a:p>
          <a:p>
            <a:pPr eaLnBrk="1" hangingPunct="1"/>
            <a:endParaRPr lang="en-US" sz="1800" b="1" i="1" dirty="0"/>
          </a:p>
          <a:p>
            <a:pPr eaLnBrk="1" hangingPunct="1"/>
            <a:r>
              <a:rPr lang="en-US" sz="1800" b="1" i="1" dirty="0" smtClean="0"/>
              <a:t>f=1/T – </a:t>
            </a:r>
            <a:r>
              <a:rPr lang="en-US" sz="1800" b="1" i="1" dirty="0" smtClean="0">
                <a:solidFill>
                  <a:srgbClr val="0033CC"/>
                </a:solidFill>
              </a:rPr>
              <a:t>fundamental frequency</a:t>
            </a:r>
            <a:r>
              <a:rPr lang="en-US" sz="1800" b="1" i="1" dirty="0" smtClean="0"/>
              <a:t>.</a:t>
            </a:r>
            <a:endParaRPr lang="en-US" sz="1800" b="1" i="1" dirty="0" smtClean="0"/>
          </a:p>
          <a:p>
            <a:pPr eaLnBrk="1" hangingPunct="1"/>
            <a:r>
              <a:rPr lang="en-US" sz="1800" b="1" i="1" dirty="0"/>
              <a:t>a</a:t>
            </a:r>
            <a:r>
              <a:rPr lang="en-US" sz="1800" b="1" i="1" baseline="-25000" dirty="0" smtClean="0"/>
              <a:t>n</a:t>
            </a:r>
            <a:r>
              <a:rPr lang="en-US" sz="1800" b="1" i="1" dirty="0" smtClean="0"/>
              <a:t>, </a:t>
            </a:r>
            <a:r>
              <a:rPr lang="en-US" sz="1800" b="1" i="1" dirty="0" err="1" smtClean="0"/>
              <a:t>b</a:t>
            </a:r>
            <a:r>
              <a:rPr lang="en-US" sz="1800" b="1" i="1" baseline="-25000" dirty="0" err="1" smtClean="0"/>
              <a:t>n</a:t>
            </a:r>
            <a:r>
              <a:rPr lang="en-US" sz="1800" b="1" i="1" dirty="0" smtClean="0"/>
              <a:t> – are the sine and cosine amplitudes of the </a:t>
            </a:r>
            <a:r>
              <a:rPr lang="en-US" sz="1800" b="1" i="1" dirty="0" err="1" smtClean="0"/>
              <a:t>n’th</a:t>
            </a:r>
            <a:r>
              <a:rPr lang="en-US" sz="1800" b="1" i="1" dirty="0" smtClean="0"/>
              <a:t> </a:t>
            </a:r>
            <a:r>
              <a:rPr lang="en-US" sz="1800" b="1" i="1" dirty="0" smtClean="0">
                <a:solidFill>
                  <a:srgbClr val="0033CC"/>
                </a:solidFill>
              </a:rPr>
              <a:t>harmonic</a:t>
            </a:r>
            <a:r>
              <a:rPr lang="en-US" sz="1800" b="1" i="1" dirty="0" smtClean="0"/>
              <a:t>.</a:t>
            </a:r>
            <a:endParaRPr lang="en-US" sz="1800" b="1" i="1" dirty="0" smtClean="0"/>
          </a:p>
          <a:p>
            <a:pPr eaLnBrk="1" hangingPunct="1"/>
            <a:r>
              <a:rPr lang="en-US" sz="1800" b="1" i="1" dirty="0" smtClean="0"/>
              <a:t>c – is a constant.</a:t>
            </a:r>
            <a:endParaRPr lang="en-US" sz="1800" b="1" i="1" dirty="0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58" y="2363487"/>
            <a:ext cx="5187270" cy="86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61521" name="矩形 61520"/>
          <p:cNvSpPr/>
          <p:nvPr/>
        </p:nvSpPr>
        <p:spPr>
          <a:xfrm>
            <a:off x="1428200" y="1059842"/>
            <a:ext cx="6287600" cy="354392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Ring Topology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Every computer serves as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a repeater to boost signals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Typical way to send data: </a:t>
            </a:r>
            <a:endParaRPr lang="en-US" altLang="zh-CN" sz="100" b="1"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>
                <a:solidFill>
                  <a:srgbClr val="FF3300"/>
                </a:solidFill>
              </a:rPr>
              <a:t>Token passing</a:t>
            </a:r>
            <a:endParaRPr lang="en-US" altLang="zh-CN" sz="100" b="1">
              <a:solidFill>
                <a:srgbClr val="FF3300"/>
              </a:solidFill>
            </a:endParaRPr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only the computer who  </a:t>
            </a:r>
            <a:endParaRPr lang="en-US" altLang="zh-CN" sz="100" b="1"/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gets the token can send </a:t>
            </a:r>
            <a:endParaRPr lang="en-US" altLang="zh-CN" sz="100" b="1"/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data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Disadvantages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Difficult to add computers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More expensive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If one computer fails, whole network fails</a:t>
            </a:r>
            <a:endParaRPr lang="en-US" altLang="zh-CN" sz="100" b="1"/>
          </a:p>
        </p:txBody>
      </p:sp>
      <p:pic>
        <p:nvPicPr>
          <p:cNvPr id="61522" name="图片 61521" descr="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760" y="1200360"/>
            <a:ext cx="2475743" cy="27496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3" name="椭圆形标注 61522"/>
          <p:cNvSpPr/>
          <p:nvPr/>
        </p:nvSpPr>
        <p:spPr>
          <a:xfrm>
            <a:off x="5943840" y="1429000"/>
            <a:ext cx="285800" cy="285800"/>
          </a:xfrm>
          <a:prstGeom prst="wedgeEllipseCallout">
            <a:avLst>
              <a:gd name="adj1" fmla="val -56250"/>
              <a:gd name="adj2" fmla="val 55833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  <p:sp>
        <p:nvSpPr>
          <p:cNvPr id="61524" name="椭圆形标注 61523"/>
          <p:cNvSpPr/>
          <p:nvPr/>
        </p:nvSpPr>
        <p:spPr>
          <a:xfrm>
            <a:off x="7087040" y="1543320"/>
            <a:ext cx="285800" cy="285800"/>
          </a:xfrm>
          <a:prstGeom prst="wedgeEllipseCallout">
            <a:avLst>
              <a:gd name="adj1" fmla="val -61667"/>
              <a:gd name="adj2" fmla="val 60417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  <p:grpSp>
        <p:nvGrpSpPr>
          <p:cNvPr id="61525" name="组合 61524"/>
          <p:cNvGrpSpPr/>
          <p:nvPr/>
        </p:nvGrpSpPr>
        <p:grpSpPr>
          <a:xfrm>
            <a:off x="5943840" y="1943440"/>
            <a:ext cx="1886280" cy="1021735"/>
            <a:chOff x="4032" y="1632"/>
            <a:chExt cx="1584" cy="858"/>
          </a:xfrm>
        </p:grpSpPr>
        <p:sp>
          <p:nvSpPr>
            <p:cNvPr id="61526" name="椭圆形标注 61525"/>
            <p:cNvSpPr/>
            <p:nvPr/>
          </p:nvSpPr>
          <p:spPr>
            <a:xfrm>
              <a:off x="5376" y="2250"/>
              <a:ext cx="240" cy="240"/>
            </a:xfrm>
            <a:prstGeom prst="wedgeEllipseCallout">
              <a:avLst>
                <a:gd name="adj1" fmla="val -59167"/>
                <a:gd name="adj2" fmla="val 57083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27" name="组合 6152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28" name="流程图: 直接访问存储器 6152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29" name="文本框 6152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30" name="组合 61529"/>
          <p:cNvGrpSpPr/>
          <p:nvPr/>
        </p:nvGrpSpPr>
        <p:grpSpPr>
          <a:xfrm>
            <a:off x="5943840" y="1943440"/>
            <a:ext cx="971720" cy="1771960"/>
            <a:chOff x="4032" y="1632"/>
            <a:chExt cx="816" cy="1488"/>
          </a:xfrm>
        </p:grpSpPr>
        <p:sp>
          <p:nvSpPr>
            <p:cNvPr id="61531" name="椭圆形标注 61530"/>
            <p:cNvSpPr/>
            <p:nvPr/>
          </p:nvSpPr>
          <p:spPr>
            <a:xfrm>
              <a:off x="4608" y="2880"/>
              <a:ext cx="240" cy="240"/>
            </a:xfrm>
            <a:prstGeom prst="wedgeEllipseCallout">
              <a:avLst>
                <a:gd name="adj1" fmla="val -56667"/>
                <a:gd name="adj2" fmla="val 60000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32" name="组合 6153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33" name="流程图: 直接访问存储器 6153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34" name="文本框 6153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35" name="组合 61534"/>
          <p:cNvGrpSpPr/>
          <p:nvPr/>
        </p:nvGrpSpPr>
        <p:grpSpPr>
          <a:xfrm>
            <a:off x="5600880" y="1943440"/>
            <a:ext cx="1028880" cy="857400"/>
            <a:chOff x="3744" y="1632"/>
            <a:chExt cx="864" cy="720"/>
          </a:xfrm>
        </p:grpSpPr>
        <p:sp>
          <p:nvSpPr>
            <p:cNvPr id="61536" name="椭圆形标注 61535"/>
            <p:cNvSpPr/>
            <p:nvPr/>
          </p:nvSpPr>
          <p:spPr>
            <a:xfrm>
              <a:off x="3744" y="2112"/>
              <a:ext cx="240" cy="240"/>
            </a:xfrm>
            <a:prstGeom prst="wedgeEllipseCallout">
              <a:avLst>
                <a:gd name="adj1" fmla="val -56667"/>
                <a:gd name="adj2" fmla="val 59583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37" name="组合 6153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38" name="流程图: 直接访问存储器 6153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39" name="文本框 6153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40" name="组合 61539"/>
          <p:cNvGrpSpPr/>
          <p:nvPr/>
        </p:nvGrpSpPr>
        <p:grpSpPr>
          <a:xfrm>
            <a:off x="5650895" y="1900570"/>
            <a:ext cx="978865" cy="458471"/>
            <a:chOff x="3786" y="1596"/>
            <a:chExt cx="822" cy="385"/>
          </a:xfrm>
        </p:grpSpPr>
        <p:sp>
          <p:nvSpPr>
            <p:cNvPr id="61541" name="椭圆形标注 6154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42" name="组合 6154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43" name="流程图: 直接访问存储器 6154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44" name="文本框 6154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45" name="组合 61544"/>
          <p:cNvGrpSpPr/>
          <p:nvPr/>
        </p:nvGrpSpPr>
        <p:grpSpPr>
          <a:xfrm>
            <a:off x="6801240" y="1943440"/>
            <a:ext cx="978865" cy="458471"/>
            <a:chOff x="3786" y="1596"/>
            <a:chExt cx="822" cy="385"/>
          </a:xfrm>
        </p:grpSpPr>
        <p:sp>
          <p:nvSpPr>
            <p:cNvPr id="61546" name="椭圆形标注 6154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47" name="组合 6154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48" name="流程图: 直接访问存储器 6154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49" name="文本框 6154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50" name="组合 61549"/>
          <p:cNvGrpSpPr/>
          <p:nvPr/>
        </p:nvGrpSpPr>
        <p:grpSpPr>
          <a:xfrm>
            <a:off x="7022735" y="2972320"/>
            <a:ext cx="978865" cy="458471"/>
            <a:chOff x="3786" y="1596"/>
            <a:chExt cx="822" cy="385"/>
          </a:xfrm>
        </p:grpSpPr>
        <p:sp>
          <p:nvSpPr>
            <p:cNvPr id="61551" name="椭圆形标注 6155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52" name="组合 6155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53" name="流程图: 直接访问存储器 6155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54" name="文本框 6155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55" name="组合 61554"/>
          <p:cNvGrpSpPr/>
          <p:nvPr/>
        </p:nvGrpSpPr>
        <p:grpSpPr>
          <a:xfrm>
            <a:off x="7022735" y="2972320"/>
            <a:ext cx="978865" cy="285800"/>
            <a:chOff x="3786" y="1596"/>
            <a:chExt cx="822" cy="240"/>
          </a:xfrm>
        </p:grpSpPr>
        <p:sp>
          <p:nvSpPr>
            <p:cNvPr id="61556" name="椭圆形标注 6155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57" name="组合 61556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58" name="流程图: 直接访问存储器 6155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59" name="文本框 61558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60" name="组合 61559"/>
          <p:cNvGrpSpPr/>
          <p:nvPr/>
        </p:nvGrpSpPr>
        <p:grpSpPr>
          <a:xfrm>
            <a:off x="6058160" y="3772560"/>
            <a:ext cx="978865" cy="285800"/>
            <a:chOff x="3786" y="1596"/>
            <a:chExt cx="822" cy="240"/>
          </a:xfrm>
        </p:grpSpPr>
        <p:sp>
          <p:nvSpPr>
            <p:cNvPr id="61561" name="椭圆形标注 6156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62" name="组合 61561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63" name="流程图: 直接访问存储器 6156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64" name="文本框 61563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65" name="组合 61564"/>
          <p:cNvGrpSpPr/>
          <p:nvPr/>
        </p:nvGrpSpPr>
        <p:grpSpPr>
          <a:xfrm>
            <a:off x="5143600" y="2858000"/>
            <a:ext cx="978865" cy="285800"/>
            <a:chOff x="3786" y="1596"/>
            <a:chExt cx="822" cy="240"/>
          </a:xfrm>
        </p:grpSpPr>
        <p:sp>
          <p:nvSpPr>
            <p:cNvPr id="61566" name="椭圆形标注 6156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67" name="组合 61566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68" name="流程图: 直接访问存储器 6156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69" name="文本框 61568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70" name="组合 61569"/>
          <p:cNvGrpSpPr/>
          <p:nvPr/>
        </p:nvGrpSpPr>
        <p:grpSpPr>
          <a:xfrm>
            <a:off x="4922105" y="1371840"/>
            <a:ext cx="978865" cy="285800"/>
            <a:chOff x="3174" y="1152"/>
            <a:chExt cx="822" cy="240"/>
          </a:xfrm>
        </p:grpSpPr>
        <p:sp>
          <p:nvSpPr>
            <p:cNvPr id="61571" name="椭圆形标注 61570"/>
            <p:cNvSpPr/>
            <p:nvPr/>
          </p:nvSpPr>
          <p:spPr>
            <a:xfrm>
              <a:off x="3756" y="1152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72" name="组合 61571"/>
            <p:cNvGrpSpPr/>
            <p:nvPr/>
          </p:nvGrpSpPr>
          <p:grpSpPr>
            <a:xfrm>
              <a:off x="3174" y="1188"/>
              <a:ext cx="576" cy="192"/>
              <a:chOff x="4032" y="1632"/>
              <a:chExt cx="576" cy="192"/>
            </a:xfrm>
          </p:grpSpPr>
          <p:sp>
            <p:nvSpPr>
              <p:cNvPr id="61573" name="流程图: 直接访问存储器 6157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74" name="文本框 61573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sp>
        <p:nvSpPr>
          <p:cNvPr id="61575" name="椭圆形标注 61574"/>
          <p:cNvSpPr/>
          <p:nvPr/>
        </p:nvSpPr>
        <p:spPr>
          <a:xfrm>
            <a:off x="5943840" y="1429000"/>
            <a:ext cx="285800" cy="285800"/>
          </a:xfrm>
          <a:prstGeom prst="wedgeEllipseCallout">
            <a:avLst>
              <a:gd name="adj1" fmla="val -56250"/>
              <a:gd name="adj2" fmla="val 55833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3" grpId="0" bldLvl="0" animBg="1"/>
      <p:bldP spid="61524" grpId="0" bldLvl="0" animBg="1"/>
      <p:bldP spid="61575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Modulation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Modulation and Multiplexing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8455" y="1525458"/>
            <a:ext cx="5723145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Baseband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Transmission Encoding 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9800" y="1371840"/>
            <a:ext cx="5678846" cy="3671577"/>
          </a:xfrm>
        </p:spPr>
        <p:txBody>
          <a:bodyPr/>
          <a:p>
            <a:r>
              <a:rPr lang="en-US" altLang="zh-CN"/>
              <a:t>Encoding is for expediating the channel transmission effectiveness and efficiency</a:t>
            </a:r>
            <a:endParaRPr lang="en-US" altLang="zh-CN"/>
          </a:p>
          <a:p>
            <a:r>
              <a:rPr lang="en-US" altLang="zh-CN"/>
              <a:t>Variant channel encoding formats employed and adopted, such as NRZ, NRZI, Manchester, and 4B/5B etc.</a:t>
            </a:r>
            <a:endParaRPr lang="en-US" altLang="zh-CN"/>
          </a:p>
          <a:p>
            <a:r>
              <a:rPr lang="en-US" altLang="zh-CN"/>
              <a:t>The purpose is to assist recovering clock signals from the bit streams and synchronization between the sender and receiver</a:t>
            </a:r>
            <a:endParaRPr lang="en-US" alt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Transmission Encoding 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9800" y="1371840"/>
            <a:ext cx="5678846" cy="3671577"/>
          </a:xfrm>
        </p:spPr>
        <p:txBody>
          <a:bodyPr/>
          <a:p>
            <a:r>
              <a:rPr lang="en-US" altLang="zh-CN"/>
              <a:t>The purpose is to assist recovering clock signals from the bit streams and synchronization between the sender and receiver</a:t>
            </a:r>
            <a:endParaRPr lang="en-US" altLang="zh-CN"/>
          </a:p>
          <a:p>
            <a:r>
              <a:rPr lang="en-US" altLang="zh-CN"/>
              <a:t>Secondly, narrow and limit signal bandwidths for</a:t>
            </a:r>
            <a:r>
              <a:rPr lang="en-US" altLang="zh-CN">
                <a:sym typeface="+mn-ea"/>
              </a:rPr>
              <a:t> transmission, this helps signal recovery at the receiver side and helps channel multiplexing and transmission line usage efficiency.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228640"/>
            <a:ext cx="6173280" cy="68592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Baseband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Line codes: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Bits,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NRZ,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NRZI, </a:t>
            </a:r>
            <a:b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Manchester,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Bipolar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or AMI.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75" y="1207505"/>
            <a:ext cx="4644250" cy="272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Bandwidth is often a limited resource.</a:t>
            </a:r>
            <a:endParaRPr lang="en-US" sz="1800" dirty="0" smtClean="0"/>
          </a:p>
          <a:p>
            <a:pPr lvl="1"/>
            <a:r>
              <a:rPr lang="en-US" sz="1500" dirty="0" smtClean="0"/>
              <a:t>Higher-frequency signals are increasingly attenuated</a:t>
            </a:r>
            <a:endParaRPr lang="en-US" sz="1500" dirty="0" smtClean="0"/>
          </a:p>
          <a:p>
            <a:pPr lvl="1"/>
            <a:r>
              <a:rPr lang="en-US" sz="1500" dirty="0" smtClean="0"/>
              <a:t>Higher-frequency signals require faster electronics.</a:t>
            </a:r>
            <a:endParaRPr lang="en-US" sz="1500" dirty="0" smtClean="0"/>
          </a:p>
          <a:p>
            <a:r>
              <a:rPr lang="en-US" sz="1800" dirty="0" smtClean="0"/>
              <a:t>Using limited bandwidth more efficiently:</a:t>
            </a:r>
            <a:endParaRPr lang="en-US" sz="1800" dirty="0" smtClean="0"/>
          </a:p>
          <a:p>
            <a:pPr lvl="1"/>
            <a:r>
              <a:rPr lang="en-US" sz="1500" dirty="0" smtClean="0"/>
              <a:t>Using more than 2 signal levels.</a:t>
            </a:r>
            <a:endParaRPr lang="en-US" sz="1500" dirty="0" smtClean="0"/>
          </a:p>
          <a:p>
            <a:pPr lvl="1"/>
            <a:r>
              <a:rPr lang="en-US" sz="1500" dirty="0" smtClean="0"/>
              <a:t>With four (4) signal levels we could transmit 2 bits with a single </a:t>
            </a:r>
            <a:r>
              <a:rPr lang="en-US" sz="1500" b="1" dirty="0" smtClean="0">
                <a:solidFill>
                  <a:srgbClr val="0033CC"/>
                </a:solidFill>
              </a:rPr>
              <a:t>symbol</a:t>
            </a:r>
            <a:r>
              <a:rPr lang="en-US" sz="1500" dirty="0" smtClean="0"/>
              <a:t>. </a:t>
            </a:r>
            <a:endParaRPr lang="en-US" sz="1500" dirty="0" smtClean="0"/>
          </a:p>
          <a:p>
            <a:pPr lvl="2"/>
            <a:r>
              <a:rPr lang="en-US" sz="1350" dirty="0" smtClean="0"/>
              <a:t>Symbol rate vs. Bit rate.</a:t>
            </a:r>
            <a:endParaRPr lang="en-US" sz="1350" dirty="0" smtClean="0"/>
          </a:p>
          <a:p>
            <a:pPr lvl="2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Clock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Solving the problem of large number of repeated bits (e.g., 15 zeros) requires accurate clocking with is expensive solution for commodity equipment.</a:t>
            </a:r>
            <a:endParaRPr lang="en-US" sz="1500" dirty="0" smtClean="0"/>
          </a:p>
          <a:p>
            <a:r>
              <a:rPr lang="en-US" sz="1500" dirty="0" smtClean="0"/>
              <a:t>Strategies:</a:t>
            </a:r>
            <a:endParaRPr lang="en-US" sz="1500" dirty="0" smtClean="0"/>
          </a:p>
          <a:p>
            <a:pPr lvl="1"/>
            <a:r>
              <a:rPr lang="en-US" sz="1350" dirty="0" smtClean="0"/>
              <a:t>Sending separate clock signal to the receiver.</a:t>
            </a:r>
            <a:endParaRPr lang="en-US" sz="1350" dirty="0" smtClean="0"/>
          </a:p>
          <a:p>
            <a:pPr lvl="2"/>
            <a:r>
              <a:rPr lang="en-US" sz="1350" dirty="0" smtClean="0"/>
              <a:t>Good solution for a computer buses or short cables in which there several parallel lines.</a:t>
            </a:r>
            <a:endParaRPr lang="en-US" sz="1350" dirty="0" smtClean="0"/>
          </a:p>
          <a:p>
            <a:pPr lvl="2"/>
            <a:r>
              <a:rPr lang="en-US" sz="1350" dirty="0" smtClean="0"/>
              <a:t>Wasteful solution for most networks links.</a:t>
            </a:r>
            <a:endParaRPr lang="en-US" sz="1350" dirty="0" smtClean="0"/>
          </a:p>
          <a:p>
            <a:r>
              <a:rPr lang="en-US" sz="1500" dirty="0" smtClean="0"/>
              <a:t>Incorporating clock into the signal itself:</a:t>
            </a:r>
            <a:endParaRPr lang="en-US" sz="1500" dirty="0" smtClean="0"/>
          </a:p>
          <a:p>
            <a:pPr lvl="1"/>
            <a:r>
              <a:rPr lang="en-US" sz="1200" dirty="0" smtClean="0"/>
              <a:t>Manchester encoding is used in classic Ethernet.</a:t>
            </a:r>
            <a:endParaRPr lang="en-US" sz="1200" dirty="0" smtClean="0"/>
          </a:p>
          <a:p>
            <a:pPr lvl="1"/>
            <a:r>
              <a:rPr lang="en-US" sz="1200" dirty="0" smtClean="0"/>
              <a:t>XOR-</a:t>
            </a:r>
            <a:r>
              <a:rPr lang="en-US" sz="1200" dirty="0" err="1" smtClean="0"/>
              <a:t>ing</a:t>
            </a:r>
            <a:r>
              <a:rPr lang="en-US" sz="1200" dirty="0" smtClean="0"/>
              <a:t> the clock signal with zero it low to high transition (just like the clock).</a:t>
            </a:r>
            <a:endParaRPr lang="en-US" sz="1200" dirty="0" smtClean="0"/>
          </a:p>
          <a:p>
            <a:pPr lvl="1"/>
            <a:r>
              <a:rPr lang="en-US" sz="1200" dirty="0" smtClean="0"/>
              <a:t>XOR-</a:t>
            </a:r>
            <a:r>
              <a:rPr lang="en-US" sz="1200" dirty="0" err="1" smtClean="0"/>
              <a:t>ing</a:t>
            </a:r>
            <a:r>
              <a:rPr lang="en-US" sz="1200" dirty="0" smtClean="0"/>
              <a:t> with 1 it makes it is inverted and makes a high-to-low transition.</a:t>
            </a:r>
            <a:endParaRPr lang="en-US" sz="1200" dirty="0" smtClean="0"/>
          </a:p>
          <a:p>
            <a:pPr lvl="1"/>
            <a:r>
              <a:rPr lang="en-US" sz="1200" dirty="0" smtClean="0"/>
              <a:t>Downside – 2 times the bandwidth of the original signal.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different strategy is based on the idea that we should code the data to ensure that there are enough transitions in the signal.</a:t>
            </a:r>
            <a:endParaRPr lang="en-US" sz="1800" dirty="0" smtClean="0"/>
          </a:p>
          <a:p>
            <a:pPr lvl="1"/>
            <a:r>
              <a:rPr lang="en-US" sz="1500" dirty="0" smtClean="0"/>
              <a:t>NRZ coding will have problems only for long runs of 0’s and 1’s (not for short ones).</a:t>
            </a:r>
            <a:endParaRPr lang="en-US" sz="1500" dirty="0" smtClean="0"/>
          </a:p>
          <a:p>
            <a:pPr lvl="1"/>
            <a:r>
              <a:rPr lang="en-US" sz="1500" dirty="0" smtClean="0"/>
              <a:t>First step would be to code a 1 as a transition and 0 as a no transition (NRZI – Non-Return-to-Zero Inverted)</a:t>
            </a:r>
            <a:endParaRPr lang="en-US" sz="1500" dirty="0" smtClean="0"/>
          </a:p>
          <a:p>
            <a:pPr lvl="1"/>
            <a:r>
              <a:rPr lang="en-US" sz="1500" dirty="0" smtClean="0"/>
              <a:t>USB (Universal Serial Bus) standard uses NRZI.</a:t>
            </a:r>
            <a:endParaRPr lang="en-US" sz="1500" dirty="0" smtClean="0"/>
          </a:p>
          <a:p>
            <a:pPr lvl="1"/>
            <a:r>
              <a:rPr lang="en-US" sz="1500" dirty="0" smtClean="0"/>
              <a:t>Long run of zeros have the same problem as the original.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4B/5B – every 4 bits is mapped into a 5-bit pattern with a fixed translation table.</a:t>
            </a:r>
            <a:endParaRPr lang="en-US" sz="1800" dirty="0" smtClean="0"/>
          </a:p>
          <a:p>
            <a:pPr lvl="1"/>
            <a:r>
              <a:rPr lang="en-US" sz="1500" dirty="0" smtClean="0"/>
              <a:t>This table is crafted with no more than three consecutive 0s.</a:t>
            </a:r>
            <a:endParaRPr lang="en-US" sz="1500" dirty="0" smtClean="0"/>
          </a:p>
          <a:p>
            <a:pPr lvl="1"/>
            <a:r>
              <a:rPr lang="en-US" sz="1500" dirty="0" smtClean="0"/>
              <a:t>Adds 25% overhead (better than 100% as in Manchester Encoding).</a:t>
            </a:r>
            <a:endParaRPr lang="en-US" sz="15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smtClean="0"/>
              <a:t> </a:t>
            </a:r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7800"/>
                <a:ext cx="8077200" cy="4678363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Arial" charset="0"/>
                    <a:cs typeface="Arial" charset="0"/>
                  </a:rPr>
                  <a:t>Orthogonallity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pt-BR" sz="2400" i="1" smtClean="0">
                              <a:latin typeface="Cambria Math"/>
                              <a:cs typeface="Arial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  <a:cs typeface="Arial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  <a:cs typeface="Arial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  <a:cs typeface="Arial" charset="0"/>
                                    </a:rPr>
                                    <m:t>𝑘𝑓𝑡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⁡(2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𝑛𝑓𝑡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  <a:cs typeface="Arial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0 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  <a:cs typeface="Arial" charset="0"/>
                                </a:rPr>
                                <m:t>𝑛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endParaRPr lang="en-US" sz="2400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sz="2400" dirty="0" smtClean="0">
                    <a:latin typeface="Arial" charset="0"/>
                    <a:cs typeface="Arial" charset="0"/>
                  </a:rPr>
                  <a:t>Function reconstructed with</a:t>
                </a:r>
              </a:p>
            </p:txBody>
          </p:sp>
        </mc:Choice>
        <mc:Fallback>
          <p:sp>
            <p:nvSpPr>
              <p:cNvPr id="6147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9680" y="1086040"/>
                <a:ext cx="6058960" cy="3509386"/>
              </a:xfrm>
              <a:blipFill rotWithShape="1">
                <a:blip r:embed="rId1"/>
                <a:stretch>
                  <a:fillRect l="-981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79" y="3078166"/>
            <a:ext cx="6437645" cy="7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Clock Recovery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400" y="422984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4B/5B mapping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80" y="944331"/>
            <a:ext cx="6301890" cy="328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00" y="1293721"/>
            <a:ext cx="4458480" cy="134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00" y="2785597"/>
            <a:ext cx="4444190" cy="172194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There are plenty of free combinations in 4B/5B mapping to use it for control signals:</a:t>
            </a:r>
            <a:endParaRPr lang="en-US" sz="1800" dirty="0" smtClean="0"/>
          </a:p>
          <a:p>
            <a:pPr lvl="1"/>
            <a:r>
              <a:rPr lang="en-US" sz="1500" dirty="0" smtClean="0"/>
              <a:t>1111 – represents an idle line</a:t>
            </a:r>
            <a:endParaRPr lang="en-US" sz="1500" dirty="0" smtClean="0"/>
          </a:p>
          <a:p>
            <a:pPr lvl="1"/>
            <a:r>
              <a:rPr lang="en-US" sz="1500" dirty="0" smtClean="0"/>
              <a:t>1100 – represents start of the frame.</a:t>
            </a:r>
            <a:endParaRPr lang="en-US" sz="1500" dirty="0" smtClean="0"/>
          </a:p>
          <a:p>
            <a:r>
              <a:rPr lang="en-US" sz="1800" dirty="0" smtClean="0"/>
              <a:t>“Random” Data:</a:t>
            </a:r>
            <a:endParaRPr lang="en-US" sz="1800" dirty="0" smtClean="0"/>
          </a:p>
          <a:p>
            <a:pPr lvl="1"/>
            <a:r>
              <a:rPr lang="en-US" sz="1500" dirty="0" smtClean="0"/>
              <a:t>Scrambling of the data. </a:t>
            </a:r>
            <a:endParaRPr lang="en-US" sz="1500" dirty="0" smtClean="0"/>
          </a:p>
          <a:p>
            <a:pPr lvl="1"/>
            <a:r>
              <a:rPr lang="en-US" sz="1500" dirty="0" smtClean="0"/>
              <a:t>XOR data with a pseudo random sequence.</a:t>
            </a:r>
            <a:endParaRPr lang="en-US" sz="1500" dirty="0" smtClean="0"/>
          </a:p>
          <a:p>
            <a:pPr lvl="1"/>
            <a:r>
              <a:rPr lang="en-US" sz="1500" dirty="0" smtClean="0"/>
              <a:t>Additional advantages:</a:t>
            </a:r>
            <a:endParaRPr lang="en-US" sz="1500" dirty="0" smtClean="0"/>
          </a:p>
          <a:p>
            <a:pPr lvl="2"/>
            <a:r>
              <a:rPr lang="en-US" sz="1200" dirty="0" smtClean="0"/>
              <a:t>No extra bandwidth is need.</a:t>
            </a:r>
            <a:endParaRPr lang="en-US" sz="1200" dirty="0" smtClean="0"/>
          </a:p>
          <a:p>
            <a:pPr lvl="2"/>
            <a:r>
              <a:rPr lang="en-US" sz="1200" dirty="0" smtClean="0"/>
              <a:t>It is better than original signal (white noise spectrum of random process)</a:t>
            </a:r>
            <a:endParaRPr lang="en-US" sz="1200" dirty="0" smtClean="0"/>
          </a:p>
          <a:p>
            <a:pPr lvl="2"/>
            <a:r>
              <a:rPr lang="en-US" sz="1200" dirty="0" smtClean="0"/>
              <a:t>Energy is equally spread across all bandwidth uniformly.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Baseband to </a:t>
            </a:r>
            <a:r>
              <a:rPr lang="en-US" dirty="0" err="1" smtClean="0"/>
              <a:t>Passband</a:t>
            </a:r>
            <a:r>
              <a:rPr lang="en-US" dirty="0" smtClean="0"/>
              <a:t>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Shift the Baseband  to </a:t>
            </a:r>
            <a:r>
              <a:rPr lang="en-US" sz="1500" dirty="0" err="1" smtClean="0"/>
              <a:t>Passband</a:t>
            </a:r>
            <a:r>
              <a:rPr lang="en-US" sz="1500" dirty="0" smtClean="0"/>
              <a:t> without using extra energy of the signal.</a:t>
            </a:r>
            <a:endParaRPr lang="en-US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Transmit the </a:t>
            </a:r>
            <a:r>
              <a:rPr lang="en-US" sz="1500" dirty="0" err="1" smtClean="0"/>
              <a:t>Passband</a:t>
            </a:r>
            <a:r>
              <a:rPr lang="en-US" sz="1500" dirty="0" smtClean="0"/>
              <a:t> signal.</a:t>
            </a:r>
            <a:endParaRPr lang="en-US" sz="15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500" dirty="0" smtClean="0"/>
              <a:t>In receiver translate back to original Baseband.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Shifting of a Baseband to a </a:t>
            </a:r>
            <a:r>
              <a:rPr lang="en-US" sz="1500" dirty="0" err="1" smtClean="0"/>
              <a:t>Passband</a:t>
            </a:r>
            <a:r>
              <a:rPr lang="en-US" sz="1500" dirty="0" smtClean="0"/>
              <a:t>  requires modulation.</a:t>
            </a:r>
            <a:endParaRPr lang="en-US" sz="1500" dirty="0" smtClean="0"/>
          </a:p>
          <a:p>
            <a:r>
              <a:rPr lang="en-US" sz="1500" dirty="0" smtClean="0"/>
              <a:t>Digital modulation can be done on:</a:t>
            </a:r>
            <a:endParaRPr lang="en-US" sz="1500" dirty="0" smtClean="0"/>
          </a:p>
          <a:p>
            <a:pPr lvl="1"/>
            <a:r>
              <a:rPr lang="en-US" sz="1350" dirty="0" smtClean="0"/>
              <a:t>Amplitude</a:t>
            </a:r>
            <a:endParaRPr lang="en-US" sz="1350" dirty="0" smtClean="0"/>
          </a:p>
          <a:p>
            <a:pPr lvl="1"/>
            <a:r>
              <a:rPr lang="en-US" sz="1350" dirty="0" smtClean="0"/>
              <a:t>Frequency, or</a:t>
            </a:r>
            <a:endParaRPr lang="en-US" sz="1350" dirty="0" smtClean="0"/>
          </a:p>
          <a:p>
            <a:pPr lvl="1"/>
            <a:r>
              <a:rPr lang="en-US" sz="1350" dirty="0" smtClean="0"/>
              <a:t>Phase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62876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102888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binary signal.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Amplitude shift keying.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 shift keying. (d) Phase shift keying.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60" y="743080"/>
            <a:ext cx="3658240" cy="321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Passband</a:t>
            </a:r>
            <a:r>
              <a:rPr lang="en-US" dirty="0" smtClean="0"/>
              <a:t>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Binary Phase Shift Keying (BPSK) – </a:t>
            </a:r>
            <a:endParaRPr lang="en-US" sz="1800" dirty="0" smtClean="0"/>
          </a:p>
          <a:p>
            <a:pPr lvl="1"/>
            <a:r>
              <a:rPr lang="en-US" sz="1500" dirty="0" smtClean="0"/>
              <a:t>Binary refers to two symbols (0 and 180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) not that the symbols represent 2 bits.</a:t>
            </a:r>
            <a:endParaRPr lang="en-US" sz="1500" dirty="0" smtClean="0"/>
          </a:p>
          <a:p>
            <a:r>
              <a:rPr lang="en-US" sz="1800" dirty="0" smtClean="0"/>
              <a:t>Quadrature Phase Shift Keying (QPSK) is the better solution:</a:t>
            </a:r>
            <a:endParaRPr lang="en-US" sz="1800" dirty="0" smtClean="0"/>
          </a:p>
          <a:p>
            <a:pPr lvl="1"/>
            <a:r>
              <a:rPr lang="en-US" sz="1500" dirty="0" smtClean="0"/>
              <a:t>Using 45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, 135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, 225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, and 315</a:t>
            </a:r>
            <a:r>
              <a:rPr lang="en-US" sz="1500" baseline="30000" dirty="0" smtClean="0"/>
              <a:t>o  </a:t>
            </a:r>
            <a:r>
              <a:rPr lang="en-US" sz="1500" dirty="0" smtClean="0"/>
              <a:t>to transmit 2 bits of information per symbol.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900529"/>
            <a:ext cx="6643659" cy="101523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Constellation Diagram </a:t>
            </a:r>
            <a:br>
              <a:rPr lang="en-US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QPSK. </a:t>
            </a: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QAM-16. </a:t>
            </a: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QAM-64.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257520"/>
            <a:ext cx="5766015" cy="215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It is important to note that the Constellation graphs of the previous slide does not tell how to assign the codes to each combination.</a:t>
            </a:r>
            <a:endParaRPr lang="en-US" sz="1800" dirty="0" smtClean="0"/>
          </a:p>
          <a:p>
            <a:r>
              <a:rPr lang="en-US" sz="1800" dirty="0" smtClean="0"/>
              <a:t>Example:</a:t>
            </a:r>
            <a:endParaRPr lang="en-US" sz="1800" dirty="0" smtClean="0"/>
          </a:p>
          <a:p>
            <a:pPr lvl="1"/>
            <a:r>
              <a:rPr lang="en-US" sz="1500" dirty="0" smtClean="0"/>
              <a:t>With QAM-16 if one symbol stood for 0111 and the neighboring symbol stood for 1000 – if the receiver mistakenly picks the adjacent symbol it will cause all of the bits to be wrong.</a:t>
            </a:r>
            <a:endParaRPr lang="en-US" sz="1500" dirty="0" smtClean="0"/>
          </a:p>
          <a:p>
            <a:pPr lvl="1"/>
            <a:r>
              <a:rPr lang="en-US" sz="1500" dirty="0" smtClean="0"/>
              <a:t>A better coding scheme will allow adjacent symbols to have only one bit difference (Gray Code)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Passband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 Transmission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Gray-coded QAM-16.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5" y="1257520"/>
            <a:ext cx="5209895" cy="25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The modulation schemes allow us to send one signal to convey bits with wired or wireless communication channels.</a:t>
            </a:r>
            <a:endParaRPr lang="en-US" sz="1500" dirty="0" smtClean="0"/>
          </a:p>
          <a:p>
            <a:r>
              <a:rPr lang="en-US" sz="1500" dirty="0" smtClean="0"/>
              <a:t>It cost the same amount of money to install and maintain a high-bandwidth transmission line as a low-bandwidth between two different offices (e.g., cost is incurred in digging up a trench).</a:t>
            </a:r>
            <a:endParaRPr lang="en-US" sz="1500" dirty="0" smtClean="0"/>
          </a:p>
          <a:p>
            <a:r>
              <a:rPr lang="en-US" sz="1500" dirty="0" smtClean="0"/>
              <a:t>Multiplexing schemes have been developed to share lines among many signals:</a:t>
            </a:r>
            <a:endParaRPr lang="en-US" sz="1500" dirty="0" smtClean="0"/>
          </a:p>
          <a:p>
            <a:pPr lvl="1"/>
            <a:r>
              <a:rPr lang="en-US" sz="1350" dirty="0" smtClean="0"/>
              <a:t>Frequency Division Multiplexing (FDM).</a:t>
            </a:r>
            <a:endParaRPr lang="en-US" sz="1350" dirty="0" smtClean="0"/>
          </a:p>
          <a:p>
            <a:pPr lvl="1"/>
            <a:r>
              <a:rPr lang="en-US" sz="1350" dirty="0" smtClean="0"/>
              <a:t>Telephone networks use guard bands to perform FDM (3100 Hz bandwidth uses 4000 Hz channel).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328011292"/>
</p:tagLst>
</file>

<file path=ppt/tags/tag2.xml><?xml version="1.0" encoding="utf-8"?>
<p:tagLst xmlns:p="http://schemas.openxmlformats.org/presentationml/2006/main">
  <p:tag name="REFSHAPE" val="328011428"/>
</p:tagLst>
</file>

<file path=ppt/tags/tag3.xml><?xml version="1.0" encoding="utf-8"?>
<p:tagLst xmlns:p="http://schemas.openxmlformats.org/presentationml/2006/main">
  <p:tag name="REFSHAPE" val="328027204"/>
</p:tagLst>
</file>

<file path=ppt/tags/tag4.xml><?xml version="1.0" encoding="utf-8"?>
<p:tagLst xmlns:p="http://schemas.openxmlformats.org/presentationml/2006/main">
  <p:tag name="REFSHAPE" val="328027476"/>
</p:tagLst>
</file>

<file path=ppt/tags/tag5.xml><?xml version="1.0" encoding="utf-8"?>
<p:tagLst xmlns:p="http://schemas.openxmlformats.org/presentationml/2006/main">
  <p:tag name="REFSHAPE" val="328030468"/>
</p:tagLst>
</file>

<file path=ppt/tags/tag6.xml><?xml version="1.0" encoding="utf-8"?>
<p:tagLst xmlns:p="http://schemas.openxmlformats.org/presentationml/2006/main">
  <p:tag name="REFSHAPE" val="1195677604"/>
  <p:tag name="KSO_WM_UNIT_PLACING_PICTURE_USER_VIEWPORT" val="{&quot;height&quot;:3600,&quot;width&quot;:4800}"/>
</p:tagLst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TanenbaumTemplate2</Template>
  <TotalTime>0</TotalTime>
  <Words>52724</Words>
  <Application>WPS 演示</Application>
  <PresentationFormat>On-screen Show (4:3)</PresentationFormat>
  <Paragraphs>1823</Paragraphs>
  <Slides>199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199</vt:i4>
      </vt:variant>
    </vt:vector>
  </HeadingPairs>
  <TitlesOfParts>
    <vt:vector size="242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Symbol</vt:lpstr>
      <vt:lpstr>Courier New</vt:lpstr>
      <vt:lpstr>Arial Unicode MS</vt:lpstr>
      <vt:lpstr>Tannenbaum</vt:lpstr>
      <vt:lpstr>1_Tannenbaum</vt:lpstr>
      <vt:lpstr>Custom Design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Photoshop.Image.10</vt:lpstr>
      <vt:lpstr>Equation.3</vt:lpstr>
      <vt:lpstr>Equation.3</vt:lpstr>
      <vt:lpstr>Photoshop.Image.10</vt:lpstr>
      <vt:lpstr>Photoshop.Image.10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Photoshop.Image.10</vt:lpstr>
      <vt:lpstr>Visio.Drawing.5</vt:lpstr>
      <vt:lpstr>Photoshop.Image.10</vt:lpstr>
      <vt:lpstr>Photoshop.Image.10</vt:lpstr>
      <vt:lpstr>Photoshop.Image.10</vt:lpstr>
      <vt:lpstr>Equation.3</vt:lpstr>
      <vt:lpstr>Equation.3</vt:lpstr>
      <vt:lpstr>Equation.3</vt:lpstr>
      <vt:lpstr>The Physical Layer</vt:lpstr>
      <vt:lpstr>Outline of Physical Layer -from end node, router, transmission, network perspectives</vt:lpstr>
      <vt:lpstr>Outline of Physical Layer -from end node, router, transmission, network perspectives</vt:lpstr>
      <vt:lpstr>Connecting Nodes and Links</vt:lpstr>
      <vt:lpstr>Connecting Nodes and Links</vt:lpstr>
      <vt:lpstr>Design Issues</vt:lpstr>
      <vt:lpstr>Theoretical Basis for Data Communication</vt:lpstr>
      <vt:lpstr>Fourier Analysis</vt:lpstr>
      <vt:lpstr>Fourier Analysis</vt:lpstr>
      <vt:lpstr>Bandwidth-Limited Signals</vt:lpstr>
      <vt:lpstr>Bandwidth-Limited Signals</vt:lpstr>
      <vt:lpstr>Bandwidth-Limited Signals</vt:lpstr>
      <vt:lpstr>Bandwidth-Limited Signals (1)</vt:lpstr>
      <vt:lpstr>Bandwidth-Limited Signals (2)</vt:lpstr>
      <vt:lpstr>Bandwidth-Limited Signals (3)</vt:lpstr>
      <vt:lpstr>Bandwidth-Limited Signals (4)</vt:lpstr>
      <vt:lpstr>Bandwidth-Limited Signals (5)</vt:lpstr>
      <vt:lpstr>Bandwidth-Limited Signals (6)</vt:lpstr>
      <vt:lpstr>Bit Rate</vt:lpstr>
      <vt:lpstr>The Maximum Data Rate of a Channel</vt:lpstr>
      <vt:lpstr>The Maximum Data Rate of a Channel</vt:lpstr>
      <vt:lpstr>PowerPoint 演示文稿</vt:lpstr>
      <vt:lpstr>PowerPoint 演示文稿</vt:lpstr>
      <vt:lpstr>Twisted Pairs</vt:lpstr>
      <vt:lpstr>Twisted Pairs</vt:lpstr>
      <vt:lpstr>Coaxial Cable</vt:lpstr>
      <vt:lpstr>Coaxial Cable</vt:lpstr>
      <vt:lpstr>Power Lines</vt:lpstr>
      <vt:lpstr>Power Lines</vt:lpstr>
      <vt:lpstr>Fiber Optics</vt:lpstr>
      <vt:lpstr>Fiber Optics</vt:lpstr>
      <vt:lpstr>Fiber Optics (1)</vt:lpstr>
      <vt:lpstr>Fiber Optics (2)</vt:lpstr>
      <vt:lpstr>Fiber Optics</vt:lpstr>
      <vt:lpstr>Transmission of Light Through Fiber</vt:lpstr>
      <vt:lpstr>Transmission of Light Through Fiber</vt:lpstr>
      <vt:lpstr>Transmission of Light Through Fiber</vt:lpstr>
      <vt:lpstr>Fiber Cables</vt:lpstr>
      <vt:lpstr>Fiber Cables (1)</vt:lpstr>
      <vt:lpstr>Fiber Cables</vt:lpstr>
      <vt:lpstr>Fiber Cables</vt:lpstr>
      <vt:lpstr>Fiber Cables (2)</vt:lpstr>
      <vt:lpstr>Fiber Cables</vt:lpstr>
      <vt:lpstr>Fiber Optics vs. Copper Wire</vt:lpstr>
      <vt:lpstr>Fiber Optics vs. Copper Wire</vt:lpstr>
      <vt:lpstr>Wireless Transmission</vt:lpstr>
      <vt:lpstr>Electromagnetic Spectrum</vt:lpstr>
      <vt:lpstr>Physics of Electromagnetic Wave</vt:lpstr>
      <vt:lpstr>Electromagnetic Wave</vt:lpstr>
      <vt:lpstr>Electromagnetic Wave</vt:lpstr>
      <vt:lpstr>Traveling Wave</vt:lpstr>
      <vt:lpstr>The Electromagnetic Spectrum (1)</vt:lpstr>
      <vt:lpstr>Fiber Optics</vt:lpstr>
      <vt:lpstr>Charles K. Kao — Father of Fiber Optics Nobel Laureate 2009, Former CUHK President</vt:lpstr>
      <vt:lpstr>PowerPoint 演示文稿</vt:lpstr>
      <vt:lpstr>PowerPoint 演示文稿</vt:lpstr>
      <vt:lpstr>PowerPoint 演示文稿</vt:lpstr>
      <vt:lpstr>Wireless Transmission</vt:lpstr>
      <vt:lpstr>Wireless Transmission</vt:lpstr>
      <vt:lpstr>The Electromagnetic Spectrum (2)</vt:lpstr>
      <vt:lpstr>Wireless Transmission</vt:lpstr>
      <vt:lpstr>Wireless Transmission</vt:lpstr>
      <vt:lpstr>Radio Transmission</vt:lpstr>
      <vt:lpstr>Radio Transmission (1)</vt:lpstr>
      <vt:lpstr>Radio Transmission (2)</vt:lpstr>
      <vt:lpstr>Microwave Transmission</vt:lpstr>
      <vt:lpstr>Microwave Transmission</vt:lpstr>
      <vt:lpstr>The Politics of the Electromagnetic Spectrum</vt:lpstr>
      <vt:lpstr>Light Transmission</vt:lpstr>
      <vt:lpstr>Communication Satellites</vt:lpstr>
      <vt:lpstr>Communication Satellites</vt:lpstr>
      <vt:lpstr>Geostationary Satellites (1)</vt:lpstr>
      <vt:lpstr>Geostationary Satellites (2)</vt:lpstr>
      <vt:lpstr>Low-Earth Orbit Satellites (1)</vt:lpstr>
      <vt:lpstr>Low-Earth Orbit Satellites (2)</vt:lpstr>
      <vt:lpstr>Low-Earth Orbit Satellites (3)</vt:lpstr>
      <vt:lpstr>PowerPoint 演示文稿</vt:lpstr>
      <vt:lpstr>PowerPoint 演示文稿</vt:lpstr>
      <vt:lpstr>PowerPoint 演示文稿</vt:lpstr>
      <vt:lpstr>PowerPoint 演示文稿</vt:lpstr>
      <vt:lpstr>Digital Modulation</vt:lpstr>
      <vt:lpstr>Digital Modulation and Multiplexing</vt:lpstr>
      <vt:lpstr>Transmission Encoding </vt:lpstr>
      <vt:lpstr>Transmission Encoding </vt:lpstr>
      <vt:lpstr>Baseband Transmission</vt:lpstr>
      <vt:lpstr>Bandwidth Efficiency</vt:lpstr>
      <vt:lpstr>Clock Recovery</vt:lpstr>
      <vt:lpstr>Clock Recovery</vt:lpstr>
      <vt:lpstr>Clock Recovery</vt:lpstr>
      <vt:lpstr>Clock Recovery</vt:lpstr>
      <vt:lpstr>PowerPoint 演示文稿</vt:lpstr>
      <vt:lpstr>Clock Recovery</vt:lpstr>
      <vt:lpstr>Baseband to Passband Signals</vt:lpstr>
      <vt:lpstr>Passband Transmission (1)</vt:lpstr>
      <vt:lpstr>Passband Transmission</vt:lpstr>
      <vt:lpstr>Passband Transmission (2)</vt:lpstr>
      <vt:lpstr>Code Assignment</vt:lpstr>
      <vt:lpstr>Passband Transmission</vt:lpstr>
      <vt:lpstr>Frequency Division Multiplexing</vt:lpstr>
      <vt:lpstr>Frequency Division Multiplexing (1)</vt:lpstr>
      <vt:lpstr>Frequency Division Multiplexing</vt:lpstr>
      <vt:lpstr>Frequency Division Multiplexing (3)</vt:lpstr>
      <vt:lpstr>Time Division Multiplexing</vt:lpstr>
      <vt:lpstr>Time Division Multiplexing</vt:lpstr>
      <vt:lpstr>Code Division Multiplexing</vt:lpstr>
      <vt:lpstr>Code Division Multiplexing</vt:lpstr>
      <vt:lpstr>Code Division Multiplexing</vt:lpstr>
      <vt:lpstr>Code Division Multiplexing (1)</vt:lpstr>
      <vt:lpstr>CDMA</vt:lpstr>
      <vt:lpstr>Code Division Multiplexing (2)</vt:lpstr>
      <vt:lpstr>Public Switched Telephone System</vt:lpstr>
      <vt:lpstr>The Public Switched Telephone Network</vt:lpstr>
      <vt:lpstr>Structure of the Telephone System (1)</vt:lpstr>
      <vt:lpstr>Structure of the Telephone System (2)</vt:lpstr>
      <vt:lpstr>Structure of the Telephone System (3)</vt:lpstr>
      <vt:lpstr>The Politics of Telephones</vt:lpstr>
      <vt:lpstr>Telephone Modems</vt:lpstr>
      <vt:lpstr>Digital Subscriber Lines (1)</vt:lpstr>
      <vt:lpstr>Digital Subscriber Lines (2)</vt:lpstr>
      <vt:lpstr>Digital Subscriber Lines (3)</vt:lpstr>
      <vt:lpstr>Fiber To The Home</vt:lpstr>
      <vt:lpstr>Digitizing Voice Signals</vt:lpstr>
      <vt:lpstr>Digital Telephone Communication System</vt:lpstr>
      <vt:lpstr>Uniform Quantization</vt:lpstr>
      <vt:lpstr>Fundamentals</vt:lpstr>
      <vt:lpstr>Example of Uniform 2-bit Quantizer</vt:lpstr>
      <vt:lpstr>Uniform Quantization</vt:lpstr>
      <vt:lpstr>Uniform Quantization</vt:lpstr>
      <vt:lpstr>Uniform Quantizer</vt:lpstr>
      <vt:lpstr>Uniform Quantizer</vt:lpstr>
      <vt:lpstr>Uniform Quantizer</vt:lpstr>
      <vt:lpstr>Uniform Quantizer</vt:lpstr>
      <vt:lpstr>Quantization Noise</vt:lpstr>
      <vt:lpstr>Granular Distortion</vt:lpstr>
      <vt:lpstr>Quantization Noise</vt:lpstr>
      <vt:lpstr>Overload Distortion</vt:lpstr>
      <vt:lpstr>Quantization2(10, 500, 2);</vt:lpstr>
      <vt:lpstr>Quantization2(10, 500, 3);</vt:lpstr>
      <vt:lpstr>Quantization2(10, 500, 5);</vt:lpstr>
      <vt:lpstr>Quantization Noise</vt:lpstr>
      <vt:lpstr>Quantization Error</vt:lpstr>
      <vt:lpstr>Quantization Error</vt:lpstr>
      <vt:lpstr>Quantization Error</vt:lpstr>
      <vt:lpstr>Quantization Error</vt:lpstr>
      <vt:lpstr>Quantization3(sig, 48000, 100, 2, 32);</vt:lpstr>
      <vt:lpstr>Quantization3(sig, 48000, 100, 2, 32);</vt:lpstr>
      <vt:lpstr>Quantization Error</vt:lpstr>
      <vt:lpstr>Quantization Error</vt:lpstr>
      <vt:lpstr>Quantization Error</vt:lpstr>
      <vt:lpstr>Non-uniform Quantization</vt:lpstr>
      <vt:lpstr>Nonuniform Quantization</vt:lpstr>
      <vt:lpstr>Nonuniform Quantization</vt:lpstr>
      <vt:lpstr>Nonuniform Quantization</vt:lpstr>
      <vt:lpstr>Nonuniform Quantization</vt:lpstr>
      <vt:lpstr>Nonuniform Quantization</vt:lpstr>
      <vt:lpstr>Companding</vt:lpstr>
      <vt:lpstr>Companding</vt:lpstr>
      <vt:lpstr>Companding</vt:lpstr>
      <vt:lpstr>Time Division Multiplexing (1)</vt:lpstr>
      <vt:lpstr>Time Division Multiplexing (2)</vt:lpstr>
      <vt:lpstr>SONET/SDH</vt:lpstr>
      <vt:lpstr>SONET/SDH</vt:lpstr>
      <vt:lpstr>SONET/SDH</vt:lpstr>
      <vt:lpstr>SONET/SDH (1)</vt:lpstr>
      <vt:lpstr>SONET/SDH</vt:lpstr>
      <vt:lpstr>SONET/SDH (2)</vt:lpstr>
      <vt:lpstr>Wavelength Division Multiplexing</vt:lpstr>
      <vt:lpstr>PowerPoint 演示文稿</vt:lpstr>
      <vt:lpstr>Wavelength Division Multiplexing</vt:lpstr>
      <vt:lpstr>Wavelength Division Multiplexing</vt:lpstr>
      <vt:lpstr>Circuit Switching/Packet Switching</vt:lpstr>
      <vt:lpstr>Circuit Switching/Packet Switching (1)</vt:lpstr>
      <vt:lpstr>Circuit Switching</vt:lpstr>
      <vt:lpstr>Circuit Switching/Packet Switching (2)</vt:lpstr>
      <vt:lpstr>Packet Switching</vt:lpstr>
      <vt:lpstr>Circuit Switching/Packet Switching</vt:lpstr>
      <vt:lpstr>Circuit Switching/Packet Switching (3)</vt:lpstr>
      <vt:lpstr>Mobile Telephone System</vt:lpstr>
      <vt:lpstr>Advanced Mobile Phone System</vt:lpstr>
      <vt:lpstr>Advanced Mobile Phone System</vt:lpstr>
      <vt:lpstr>Advanced Mobile Phone System</vt:lpstr>
      <vt:lpstr>GSM—The Global System for Mobile Communications (1)</vt:lpstr>
      <vt:lpstr>GSM</vt:lpstr>
      <vt:lpstr>GSM—The Global System for Mobile Communications (2)</vt:lpstr>
      <vt:lpstr>GSM—The Global System for Mobile Communications (3)</vt:lpstr>
      <vt:lpstr>Digital Voice and Data (1)</vt:lpstr>
      <vt:lpstr>Digital Voice and Data (2)</vt:lpstr>
      <vt:lpstr>Cable Television</vt:lpstr>
      <vt:lpstr>Community Antenna Television</vt:lpstr>
      <vt:lpstr>Internet over Cable (1)</vt:lpstr>
      <vt:lpstr>Internet over Cable (2)</vt:lpstr>
      <vt:lpstr>Spectrum Allocation</vt:lpstr>
      <vt:lpstr>Cable Modems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Steve_2</dc:creator>
  <cp:lastModifiedBy>WPS</cp:lastModifiedBy>
  <cp:revision>230</cp:revision>
  <dcterms:created xsi:type="dcterms:W3CDTF">2010-05-05T13:59:00Z</dcterms:created>
  <dcterms:modified xsi:type="dcterms:W3CDTF">2020-02-28T04:01:28Z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